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91" r:id="rId3"/>
    <p:sldId id="392" r:id="rId5"/>
    <p:sldId id="431" r:id="rId6"/>
    <p:sldId id="430" r:id="rId7"/>
    <p:sldId id="433" r:id="rId8"/>
    <p:sldId id="434" r:id="rId9"/>
    <p:sldId id="485" r:id="rId10"/>
    <p:sldId id="486" r:id="rId11"/>
    <p:sldId id="305" r:id="rId12"/>
    <p:sldId id="480" r:id="rId13"/>
    <p:sldId id="481" r:id="rId14"/>
    <p:sldId id="482" r:id="rId15"/>
    <p:sldId id="483" r:id="rId16"/>
    <p:sldId id="349" r:id="rId17"/>
    <p:sldId id="350" r:id="rId18"/>
    <p:sldId id="351" r:id="rId19"/>
    <p:sldId id="302" r:id="rId20"/>
    <p:sldId id="352" r:id="rId21"/>
    <p:sldId id="332" r:id="rId22"/>
    <p:sldId id="333" r:id="rId23"/>
    <p:sldId id="353" r:id="rId24"/>
    <p:sldId id="354" r:id="rId25"/>
    <p:sldId id="355" r:id="rId26"/>
    <p:sldId id="356" r:id="rId27"/>
    <p:sldId id="357" r:id="rId28"/>
    <p:sldId id="358" r:id="rId29"/>
    <p:sldId id="367" r:id="rId30"/>
    <p:sldId id="368" r:id="rId31"/>
    <p:sldId id="462" r:id="rId32"/>
    <p:sldId id="461" r:id="rId33"/>
    <p:sldId id="369" r:id="rId34"/>
    <p:sldId id="375" r:id="rId35"/>
    <p:sldId id="463" r:id="rId36"/>
    <p:sldId id="470" r:id="rId37"/>
    <p:sldId id="471" r:id="rId38"/>
    <p:sldId id="472" r:id="rId39"/>
    <p:sldId id="473" r:id="rId40"/>
    <p:sldId id="474" r:id="rId41"/>
    <p:sldId id="475" r:id="rId42"/>
    <p:sldId id="476" r:id="rId43"/>
    <p:sldId id="427" r:id="rId44"/>
    <p:sldId id="522" r:id="rId45"/>
    <p:sldId id="523" r:id="rId46"/>
    <p:sldId id="524" r:id="rId47"/>
  </p:sldIdLst>
  <p:sldSz cx="12192000" cy="6858000"/>
  <p:notesSz cx="6858000" cy="9144000"/>
  <p:custDataLst>
    <p:tags r:id="rId51"/>
  </p:custDataLst>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5766"/>
    <a:srgbClr val="48577C"/>
    <a:srgbClr val="2E75B6"/>
    <a:srgbClr val="F3DE5A"/>
    <a:srgbClr val="F1D73B"/>
    <a:srgbClr val="7B3349"/>
    <a:srgbClr val="BFC0C0"/>
    <a:srgbClr val="5D5145"/>
    <a:srgbClr val="080A09"/>
    <a:srgbClr val="0606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151" autoAdjust="0"/>
  </p:normalViewPr>
  <p:slideViewPr>
    <p:cSldViewPr snapToGrid="0" showGuides="1">
      <p:cViewPr varScale="1">
        <p:scale>
          <a:sx n="116" d="100"/>
          <a:sy n="116" d="100"/>
        </p:scale>
        <p:origin x="408" y="108"/>
      </p:cViewPr>
      <p:guideLst>
        <p:guide orient="horz" pos="1254"/>
        <p:guide pos="7202"/>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gs" Target="tags/tag13.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ln>
                  <a:solidFill>
                    <a:schemeClr val="tx1"/>
                  </a:solidFill>
                </a:ln>
                <a:solidFill>
                  <a:schemeClr val="tx1">
                    <a:lumMod val="65000"/>
                    <a:lumOff val="35000"/>
                  </a:schemeClr>
                </a:solidFill>
                <a:latin typeface="+mn-lt"/>
                <a:ea typeface="+mn-ea"/>
                <a:cs typeface="+mn-cs"/>
              </a:defRPr>
            </a:pPr>
            <a:r>
              <a:rPr lang="zh-CN" altLang="en-US" sz="1860" b="0" i="0" u="none" strike="noStrike" baseline="0" dirty="0"/>
              <a:t>健康状况（生活自理能力）</a:t>
            </a:r>
            <a:endParaRPr lang="zh-CN" altLang="en-US" dirty="0">
              <a:ln>
                <a:solidFill>
                  <a:schemeClr val="tx1"/>
                </a:solidFill>
              </a:ln>
            </a:endParaRPr>
          </a:p>
        </c:rich>
      </c:tx>
      <c:layout/>
      <c:overlay val="0"/>
      <c:spPr>
        <a:noFill/>
        <a:ln w="12700">
          <a:noFill/>
        </a:ln>
        <a:effectLst/>
      </c:spPr>
    </c:title>
    <c:autoTitleDeleted val="0"/>
    <c:plotArea>
      <c:layout>
        <c:manualLayout>
          <c:layoutTarget val="inner"/>
          <c:xMode val="edge"/>
          <c:yMode val="edge"/>
          <c:x val="0.0903798183731535"/>
          <c:y val="0.146011761954055"/>
          <c:w val="0.857515800550994"/>
          <c:h val="0.673953854462364"/>
        </c:manualLayout>
      </c:layout>
      <c:barChart>
        <c:barDir val="col"/>
        <c:grouping val="clustered"/>
        <c:varyColors val="0"/>
        <c:ser>
          <c:idx val="0"/>
          <c:order val="0"/>
          <c:tx>
            <c:strRef>
              <c:f>Sheet1!$B$1</c:f>
              <c:strCache>
                <c:ptCount val="1"/>
                <c:pt idx="0">
                  <c:v>比例</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50800" dir="5400000" algn="ctr" rotWithShape="0">
                <a:schemeClr val="accent1">
                  <a:lumMod val="60000"/>
                  <a:lumOff val="40000"/>
                </a:scheme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完全自理</c:v>
                </c:pt>
                <c:pt idx="1">
                  <c:v>轻度失能</c:v>
                </c:pt>
                <c:pt idx="2">
                  <c:v>中度失能</c:v>
                </c:pt>
                <c:pt idx="3">
                  <c:v>高度失能</c:v>
                </c:pt>
              </c:strCache>
            </c:strRef>
          </c:cat>
          <c:val>
            <c:numRef>
              <c:f>Sheet1!$B$2:$B$5</c:f>
              <c:numCache>
                <c:formatCode>General</c:formatCode>
                <c:ptCount val="4"/>
                <c:pt idx="0">
                  <c:v>0.8746</c:v>
                </c:pt>
                <c:pt idx="1">
                  <c:v>0.0837</c:v>
                </c:pt>
                <c:pt idx="2">
                  <c:v>0.0217</c:v>
                </c:pt>
                <c:pt idx="3">
                  <c:v>0.02</c:v>
                </c:pt>
              </c:numCache>
            </c:numRef>
          </c:val>
        </c:ser>
        <c:dLbls>
          <c:showLegendKey val="0"/>
          <c:showVal val="1"/>
          <c:showCatName val="0"/>
          <c:showSerName val="0"/>
          <c:showPercent val="0"/>
          <c:showBubbleSize val="0"/>
        </c:dLbls>
        <c:gapWidth val="219"/>
        <c:overlap val="-27"/>
        <c:axId val="619743904"/>
        <c:axId val="619737672"/>
      </c:barChart>
      <c:lineChart>
        <c:grouping val="standard"/>
        <c:varyColors val="0"/>
        <c:ser>
          <c:idx val="1"/>
          <c:order val="1"/>
          <c:tx>
            <c:strRef>
              <c:f>Sheet1!$C$1</c:f>
              <c:strCache>
                <c:ptCount val="1"/>
                <c:pt idx="0">
                  <c:v>意愿</c:v>
                </c:pt>
              </c:strCache>
            </c:strRef>
          </c:tx>
          <c:spPr>
            <a:ln w="28575" cap="rnd">
              <a:solidFill>
                <a:schemeClr val="accent2">
                  <a:lumMod val="50000"/>
                </a:schemeClr>
              </a:solidFill>
              <a:prstDash val="sysDot"/>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完全自理</c:v>
                </c:pt>
                <c:pt idx="1">
                  <c:v>轻度失能</c:v>
                </c:pt>
                <c:pt idx="2">
                  <c:v>中度失能</c:v>
                </c:pt>
                <c:pt idx="3">
                  <c:v>高度失能</c:v>
                </c:pt>
              </c:strCache>
            </c:strRef>
          </c:cat>
          <c:val>
            <c:numRef>
              <c:f>Sheet1!$C$2:$C$5</c:f>
              <c:numCache>
                <c:formatCode>General</c:formatCode>
                <c:ptCount val="4"/>
                <c:pt idx="0">
                  <c:v>0.12</c:v>
                </c:pt>
                <c:pt idx="1">
                  <c:v>0.1</c:v>
                </c:pt>
                <c:pt idx="2">
                  <c:v>0.05</c:v>
                </c:pt>
                <c:pt idx="3">
                  <c:v>0.01</c:v>
                </c:pt>
              </c:numCache>
            </c:numRef>
          </c:val>
          <c:smooth val="0"/>
        </c:ser>
        <c:dLbls>
          <c:showLegendKey val="0"/>
          <c:showVal val="0"/>
          <c:showCatName val="0"/>
          <c:showSerName val="0"/>
          <c:showPercent val="0"/>
          <c:showBubbleSize val="0"/>
        </c:dLbls>
        <c:marker val="0"/>
        <c:smooth val="0"/>
        <c:axId val="619743904"/>
        <c:axId val="619737672"/>
      </c:lineChart>
      <c:catAx>
        <c:axId val="619743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ln w="12700">
                  <a:solidFill>
                    <a:schemeClr val="tx1"/>
                  </a:solidFill>
                </a:ln>
                <a:solidFill>
                  <a:schemeClr val="tx1"/>
                </a:solidFill>
                <a:latin typeface="+mn-lt"/>
                <a:ea typeface="+mn-ea"/>
                <a:cs typeface="+mn-cs"/>
              </a:defRPr>
            </a:pPr>
          </a:p>
        </c:txPr>
        <c:crossAx val="619737672"/>
        <c:crosses val="autoZero"/>
        <c:auto val="1"/>
        <c:lblAlgn val="ctr"/>
        <c:lblOffset val="100"/>
        <c:noMultiLvlLbl val="0"/>
      </c:catAx>
      <c:valAx>
        <c:axId val="619737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ln>
                  <a:solidFill>
                    <a:schemeClr val="tx1"/>
                  </a:solidFill>
                </a:ln>
                <a:solidFill>
                  <a:schemeClr val="tx1">
                    <a:lumMod val="65000"/>
                    <a:lumOff val="35000"/>
                  </a:schemeClr>
                </a:solidFill>
                <a:latin typeface="+mn-lt"/>
                <a:ea typeface="+mn-ea"/>
                <a:cs typeface="+mn-cs"/>
              </a:defRPr>
            </a:pPr>
          </a:p>
        </c:txPr>
        <c:crossAx val="6197439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ln>
                  <a:solidFill>
                    <a:schemeClr val="tx1"/>
                  </a:solidFill>
                </a:ln>
                <a:solidFill>
                  <a:schemeClr val="tx1">
                    <a:lumMod val="65000"/>
                    <a:lumOff val="35000"/>
                  </a:schemeClr>
                </a:solidFill>
                <a:latin typeface="+mn-lt"/>
                <a:ea typeface="+mn-ea"/>
                <a:cs typeface="+mn-cs"/>
              </a:defRPr>
            </a:pPr>
            <a:r>
              <a:rPr lang="zh-CN" altLang="en-US" sz="1860" b="0" i="0" u="none" strike="noStrike" baseline="0" dirty="0">
                <a:ln>
                  <a:solidFill>
                    <a:prstClr val="black"/>
                  </a:solidFill>
                </a:ln>
              </a:rPr>
              <a:t>婚姻状况</a:t>
            </a:r>
            <a:endParaRPr lang="zh-CN" altLang="en-US" dirty="0">
              <a:ln>
                <a:solidFill>
                  <a:schemeClr val="tx1"/>
                </a:solidFill>
              </a:ln>
            </a:endParaRPr>
          </a:p>
        </c:rich>
      </c:tx>
      <c:layout/>
      <c:overlay val="0"/>
      <c:spPr>
        <a:noFill/>
        <a:ln w="12700">
          <a:noFill/>
        </a:ln>
        <a:effectLst/>
      </c:spPr>
    </c:title>
    <c:autoTitleDeleted val="0"/>
    <c:plotArea>
      <c:layout>
        <c:manualLayout>
          <c:layoutTarget val="inner"/>
          <c:xMode val="edge"/>
          <c:yMode val="edge"/>
          <c:x val="0.0903798183731535"/>
          <c:y val="0.146011761954055"/>
          <c:w val="0.857515800550994"/>
          <c:h val="0.673953854462364"/>
        </c:manualLayout>
      </c:layout>
      <c:barChart>
        <c:barDir val="col"/>
        <c:grouping val="clustered"/>
        <c:varyColors val="0"/>
        <c:ser>
          <c:idx val="0"/>
          <c:order val="0"/>
          <c:tx>
            <c:strRef>
              <c:f>Sheet1!$B$1</c:f>
              <c:strCache>
                <c:ptCount val="1"/>
                <c:pt idx="0">
                  <c:v>比例</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50800" dir="5400000" algn="ctr" rotWithShape="0">
                <a:schemeClr val="accent1">
                  <a:lumMod val="60000"/>
                  <a:lumOff val="40000"/>
                </a:scheme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目前有配偶</c:v>
                </c:pt>
                <c:pt idx="1">
                  <c:v>目前没有配偶</c:v>
                </c:pt>
              </c:strCache>
            </c:strRef>
          </c:cat>
          <c:val>
            <c:numRef>
              <c:f>Sheet1!$B$2:$B$3</c:f>
              <c:numCache>
                <c:formatCode>General</c:formatCode>
                <c:ptCount val="2"/>
                <c:pt idx="0">
                  <c:v>0.7468</c:v>
                </c:pt>
                <c:pt idx="1">
                  <c:v>0.2408</c:v>
                </c:pt>
              </c:numCache>
            </c:numRef>
          </c:val>
        </c:ser>
        <c:dLbls>
          <c:showLegendKey val="0"/>
          <c:showVal val="1"/>
          <c:showCatName val="0"/>
          <c:showSerName val="0"/>
          <c:showPercent val="0"/>
          <c:showBubbleSize val="0"/>
        </c:dLbls>
        <c:gapWidth val="219"/>
        <c:overlap val="-27"/>
        <c:axId val="619743904"/>
        <c:axId val="619737672"/>
      </c:barChart>
      <c:lineChart>
        <c:grouping val="standard"/>
        <c:varyColors val="0"/>
        <c:ser>
          <c:idx val="1"/>
          <c:order val="1"/>
          <c:tx>
            <c:strRef>
              <c:f>Sheet1!$C$1</c:f>
              <c:strCache>
                <c:ptCount val="1"/>
                <c:pt idx="0">
                  <c:v>意愿</c:v>
                </c:pt>
              </c:strCache>
            </c:strRef>
          </c:tx>
          <c:spPr>
            <a:ln w="28575" cap="rnd">
              <a:solidFill>
                <a:schemeClr val="accent2">
                  <a:lumMod val="50000"/>
                </a:schemeClr>
              </a:solidFill>
              <a:prstDash val="sysDot"/>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目前有配偶</c:v>
                </c:pt>
                <c:pt idx="1">
                  <c:v>目前没有配偶</c:v>
                </c:pt>
              </c:strCache>
            </c:strRef>
          </c:cat>
          <c:val>
            <c:numRef>
              <c:f>Sheet1!$C$2:$C$3</c:f>
              <c:numCache>
                <c:formatCode>General</c:formatCode>
                <c:ptCount val="2"/>
                <c:pt idx="0">
                  <c:v>0.08</c:v>
                </c:pt>
                <c:pt idx="1">
                  <c:v>0.2</c:v>
                </c:pt>
              </c:numCache>
            </c:numRef>
          </c:val>
          <c:smooth val="0"/>
        </c:ser>
        <c:dLbls>
          <c:showLegendKey val="0"/>
          <c:showVal val="0"/>
          <c:showCatName val="0"/>
          <c:showSerName val="0"/>
          <c:showPercent val="0"/>
          <c:showBubbleSize val="0"/>
        </c:dLbls>
        <c:marker val="0"/>
        <c:smooth val="0"/>
        <c:axId val="619743904"/>
        <c:axId val="619737672"/>
      </c:lineChart>
      <c:catAx>
        <c:axId val="619743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ln w="12700">
                  <a:solidFill>
                    <a:schemeClr val="tx1"/>
                  </a:solidFill>
                </a:ln>
                <a:solidFill>
                  <a:schemeClr val="tx1"/>
                </a:solidFill>
                <a:latin typeface="+mn-lt"/>
                <a:ea typeface="+mn-ea"/>
                <a:cs typeface="+mn-cs"/>
              </a:defRPr>
            </a:pPr>
          </a:p>
        </c:txPr>
        <c:crossAx val="619737672"/>
        <c:crosses val="autoZero"/>
        <c:auto val="1"/>
        <c:lblAlgn val="ctr"/>
        <c:lblOffset val="100"/>
        <c:noMultiLvlLbl val="0"/>
      </c:catAx>
      <c:valAx>
        <c:axId val="619737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ln>
                  <a:solidFill>
                    <a:schemeClr val="tx1"/>
                  </a:solidFill>
                </a:ln>
                <a:solidFill>
                  <a:schemeClr val="tx1">
                    <a:lumMod val="65000"/>
                    <a:lumOff val="35000"/>
                  </a:schemeClr>
                </a:solidFill>
                <a:latin typeface="+mn-lt"/>
                <a:ea typeface="+mn-ea"/>
                <a:cs typeface="+mn-cs"/>
              </a:defRPr>
            </a:pPr>
          </a:p>
        </c:txPr>
        <c:crossAx val="619743904"/>
        <c:crosses val="autoZero"/>
        <c:crossBetween val="between"/>
      </c:valAx>
      <c:spPr>
        <a:noFill/>
        <a:ln>
          <a:noFill/>
        </a:ln>
        <a:effectLst/>
      </c:spPr>
    </c:plotArea>
    <c:legend>
      <c:legendPos val="b"/>
      <c:layout>
        <c:manualLayout>
          <c:xMode val="edge"/>
          <c:yMode val="edge"/>
          <c:x val="0.375889072867405"/>
          <c:y val="0.93012964263819"/>
          <c:w val="0.268393311652987"/>
          <c:h val="0.0540290959483583"/>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ln>
                  <a:solidFill>
                    <a:schemeClr val="tx1"/>
                  </a:solidFill>
                </a:ln>
                <a:solidFill>
                  <a:schemeClr val="tx1">
                    <a:lumMod val="65000"/>
                    <a:lumOff val="35000"/>
                  </a:schemeClr>
                </a:solidFill>
                <a:latin typeface="+mn-lt"/>
                <a:ea typeface="+mn-ea"/>
                <a:cs typeface="+mn-cs"/>
              </a:defRPr>
            </a:pPr>
            <a:r>
              <a:rPr lang="zh-CN" altLang="en-US" sz="1860" b="0" i="0" u="none" strike="noStrike" baseline="0" dirty="0"/>
              <a:t>年龄状况</a:t>
            </a:r>
            <a:endParaRPr lang="zh-CN" altLang="en-US" dirty="0">
              <a:ln>
                <a:solidFill>
                  <a:schemeClr val="tx1"/>
                </a:solidFill>
              </a:ln>
            </a:endParaRPr>
          </a:p>
        </c:rich>
      </c:tx>
      <c:layout/>
      <c:overlay val="0"/>
      <c:spPr>
        <a:noFill/>
        <a:ln w="12700">
          <a:noFill/>
        </a:ln>
        <a:effectLst/>
      </c:spPr>
    </c:title>
    <c:autoTitleDeleted val="0"/>
    <c:plotArea>
      <c:layout>
        <c:manualLayout>
          <c:layoutTarget val="inner"/>
          <c:xMode val="edge"/>
          <c:yMode val="edge"/>
          <c:x val="0.0903798183731535"/>
          <c:y val="0.146011692568553"/>
          <c:w val="0.857515800550994"/>
          <c:h val="0.687239901863103"/>
        </c:manualLayout>
      </c:layout>
      <c:barChart>
        <c:barDir val="col"/>
        <c:grouping val="clustered"/>
        <c:varyColors val="0"/>
        <c:ser>
          <c:idx val="0"/>
          <c:order val="0"/>
          <c:tx>
            <c:strRef>
              <c:f>Sheet1!$B$1</c:f>
              <c:strCache>
                <c:ptCount val="1"/>
                <c:pt idx="0">
                  <c:v>比例</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50800" dir="5400000" algn="ctr" rotWithShape="0">
                <a:schemeClr val="accent1">
                  <a:lumMod val="60000"/>
                  <a:lumOff val="40000"/>
                </a:scheme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60 岁-69 岁</c:v>
                </c:pt>
                <c:pt idx="1">
                  <c:v>70 岁-79 岁</c:v>
                </c:pt>
                <c:pt idx="2">
                  <c:v>80 岁-89 岁</c:v>
                </c:pt>
                <c:pt idx="3">
                  <c:v>90 岁以上</c:v>
                </c:pt>
              </c:strCache>
            </c:strRef>
          </c:cat>
          <c:val>
            <c:numRef>
              <c:f>Sheet1!$B$2:$B$5</c:f>
              <c:numCache>
                <c:formatCode>General</c:formatCode>
                <c:ptCount val="4"/>
                <c:pt idx="0">
                  <c:v>0.5403</c:v>
                </c:pt>
                <c:pt idx="1">
                  <c:v>0.3213</c:v>
                </c:pt>
                <c:pt idx="2">
                  <c:v>0.1269</c:v>
                </c:pt>
                <c:pt idx="3">
                  <c:v>0.0116</c:v>
                </c:pt>
              </c:numCache>
            </c:numRef>
          </c:val>
        </c:ser>
        <c:dLbls>
          <c:showLegendKey val="0"/>
          <c:showVal val="1"/>
          <c:showCatName val="0"/>
          <c:showSerName val="0"/>
          <c:showPercent val="0"/>
          <c:showBubbleSize val="0"/>
        </c:dLbls>
        <c:gapWidth val="219"/>
        <c:overlap val="-27"/>
        <c:axId val="619743904"/>
        <c:axId val="619737672"/>
      </c:barChart>
      <c:lineChart>
        <c:grouping val="standard"/>
        <c:varyColors val="0"/>
        <c:ser>
          <c:idx val="1"/>
          <c:order val="1"/>
          <c:tx>
            <c:strRef>
              <c:f>Sheet1!$C$1</c:f>
              <c:strCache>
                <c:ptCount val="1"/>
                <c:pt idx="0">
                  <c:v>意愿</c:v>
                </c:pt>
              </c:strCache>
            </c:strRef>
          </c:tx>
          <c:spPr>
            <a:ln w="28575" cap="rnd">
              <a:solidFill>
                <a:schemeClr val="accent2">
                  <a:lumMod val="50000"/>
                </a:schemeClr>
              </a:solidFill>
              <a:prstDash val="sysDot"/>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60 岁-69 岁</c:v>
                </c:pt>
                <c:pt idx="1">
                  <c:v>70 岁-79 岁</c:v>
                </c:pt>
                <c:pt idx="2">
                  <c:v>80 岁-89 岁</c:v>
                </c:pt>
                <c:pt idx="3">
                  <c:v>90 岁以上</c:v>
                </c:pt>
              </c:strCache>
            </c:strRef>
          </c:cat>
          <c:val>
            <c:numRef>
              <c:f>Sheet1!$C$2:$C$5</c:f>
              <c:numCache>
                <c:formatCode>General</c:formatCode>
                <c:ptCount val="4"/>
                <c:pt idx="0">
                  <c:v>0.05</c:v>
                </c:pt>
                <c:pt idx="1">
                  <c:v>0.2</c:v>
                </c:pt>
                <c:pt idx="2">
                  <c:v>0.12</c:v>
                </c:pt>
                <c:pt idx="3">
                  <c:v>0.1</c:v>
                </c:pt>
              </c:numCache>
            </c:numRef>
          </c:val>
          <c:smooth val="0"/>
        </c:ser>
        <c:dLbls>
          <c:showLegendKey val="0"/>
          <c:showVal val="0"/>
          <c:showCatName val="0"/>
          <c:showSerName val="0"/>
          <c:showPercent val="0"/>
          <c:showBubbleSize val="0"/>
        </c:dLbls>
        <c:marker val="0"/>
        <c:smooth val="0"/>
        <c:axId val="619743904"/>
        <c:axId val="619737672"/>
      </c:lineChart>
      <c:catAx>
        <c:axId val="619743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ln w="12700">
                  <a:solidFill>
                    <a:schemeClr val="tx1"/>
                  </a:solidFill>
                </a:ln>
                <a:solidFill>
                  <a:schemeClr val="tx1"/>
                </a:solidFill>
                <a:latin typeface="+mn-lt"/>
                <a:ea typeface="+mn-ea"/>
                <a:cs typeface="+mn-cs"/>
              </a:defRPr>
            </a:pPr>
          </a:p>
        </c:txPr>
        <c:crossAx val="619737672"/>
        <c:crosses val="autoZero"/>
        <c:auto val="1"/>
        <c:lblAlgn val="ctr"/>
        <c:lblOffset val="100"/>
        <c:noMultiLvlLbl val="0"/>
      </c:catAx>
      <c:valAx>
        <c:axId val="619737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ln>
                  <a:solidFill>
                    <a:schemeClr val="tx1"/>
                  </a:solidFill>
                </a:ln>
                <a:solidFill>
                  <a:schemeClr val="tx1">
                    <a:lumMod val="65000"/>
                    <a:lumOff val="35000"/>
                  </a:schemeClr>
                </a:solidFill>
                <a:latin typeface="+mn-lt"/>
                <a:ea typeface="+mn-ea"/>
                <a:cs typeface="+mn-cs"/>
              </a:defRPr>
            </a:pPr>
          </a:p>
        </c:txPr>
        <c:crossAx val="619743904"/>
        <c:crosses val="autoZero"/>
        <c:crossBetween val="between"/>
      </c:valAx>
      <c:spPr>
        <a:noFill/>
        <a:ln>
          <a:noFill/>
        </a:ln>
        <a:effectLst/>
      </c:spPr>
    </c:plotArea>
    <c:legend>
      <c:legendPos val="b"/>
      <c:layout>
        <c:manualLayout>
          <c:xMode val="edge"/>
          <c:yMode val="edge"/>
          <c:x val="0.363786198434727"/>
          <c:y val="0.929679716017296"/>
          <c:w val="0.268393311652987"/>
          <c:h val="0.054377013570192"/>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E7729B-9D3E-4E69-A4E1-356C750C1967}" type="datetimeFigureOut">
              <a:rPr lang="zh-HK" altLang="en-US" smtClean="0"/>
            </a:fld>
            <a:endParaRPr lang="zh-HK"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HK"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E97619-DBBE-4EF5-8E3C-32126B56E9D5}" type="slidenum">
              <a:rPr lang="zh-HK" altLang="en-US" smtClean="0"/>
            </a:fld>
            <a:endParaRPr lang="zh-HK"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97619-DBBE-4EF5-8E3C-32126B56E9D5}" type="slidenum">
              <a:rPr lang="zh-HK" altLang="en-US" smtClean="0"/>
            </a:fld>
            <a:endParaRPr lang="zh-HK"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fld>
            <a:endParaRPr lang="zh-HK" altLang="en-US"/>
          </a:p>
        </p:txBody>
      </p:sp>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fld>
            <a:endParaRPr lang="zh-HK" altLang="en-US"/>
          </a:p>
        </p:txBody>
      </p:sp>
    </p:spTree>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fld>
            <a:endParaRPr lang="zh-HK" altLang="en-US"/>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fld>
            <a:endParaRPr lang="zh-HK" altLang="en-US"/>
          </a:p>
        </p:txBody>
      </p:sp>
    </p:spTree>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BEA18431-54C4-4585-82AD-D4BDE8FCC787}"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fld>
            <a:endParaRPr lang="zh-HK" altLang="en-US"/>
          </a:p>
        </p:txBody>
      </p:sp>
    </p:spTree>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EA18431-54C4-4585-82AD-D4BDE8FCC787}" type="datetimeFigureOut">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fld>
            <a:endParaRPr lang="zh-HK" altLang="en-US"/>
          </a:p>
        </p:txBody>
      </p:sp>
    </p:spTree>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EA18431-54C4-4585-82AD-D4BDE8FCC787}" type="datetimeFigureOut">
              <a:rPr lang="zh-HK" altLang="en-US" smtClean="0"/>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fld>
            <a:endParaRPr lang="zh-HK" altLang="en-US"/>
          </a:p>
        </p:txBody>
      </p:sp>
    </p:spTree>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EA18431-54C4-4585-82AD-D4BDE8FCC787}" type="datetimeFigureOut">
              <a:rPr lang="zh-HK" altLang="en-US" smtClean="0"/>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fld>
            <a:endParaRPr lang="zh-HK" altLang="en-US"/>
          </a:p>
        </p:txBody>
      </p: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A18431-54C4-4585-82AD-D4BDE8FCC787}" type="datetimeFigureOut">
              <a:rPr lang="zh-HK" altLang="en-US" smtClean="0"/>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8592E714-8771-4256-B120-A1444CD7D5F3}" type="slidenum">
              <a:rPr lang="zh-HK" altLang="en-US" smtClean="0"/>
            </a:fld>
            <a:endParaRPr lang="zh-HK" altLang="en-US"/>
          </a:p>
        </p:txBody>
      </p:sp>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BEA18431-54C4-4585-82AD-D4BDE8FCC787}" type="datetimeFigureOut">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fld>
            <a:endParaRPr lang="zh-HK" altLang="en-US"/>
          </a:p>
        </p:txBody>
      </p:sp>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BEA18431-54C4-4585-82AD-D4BDE8FCC787}" type="datetimeFigureOut">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fld>
            <a:endParaRPr lang="zh-HK" altLang="en-US"/>
          </a:p>
        </p:txBody>
      </p:sp>
    </p:spTree>
  </p:cSld>
  <p:clrMapOvr>
    <a:masterClrMapping/>
  </p:clrMapOvr>
  <p:transition>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A18431-54C4-4585-82AD-D4BDE8FCC787}" type="datetimeFigureOut">
              <a:rPr lang="zh-HK" altLang="en-US" smtClean="0"/>
            </a:fld>
            <a:endParaRPr lang="zh-HK"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2E714-8771-4256-B120-A1444CD7D5F3}" type="slidenum">
              <a:rPr lang="zh-HK" altLang="en-US" smtClean="0"/>
            </a:fld>
            <a:endParaRPr lang="zh-HK"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17.wmf"/><Relationship Id="rId3" Type="http://schemas.openxmlformats.org/officeDocument/2006/relationships/oleObject" Target="../embeddings/oleObject2.bin"/><Relationship Id="rId2" Type="http://schemas.openxmlformats.org/officeDocument/2006/relationships/image" Target="../media/image16.wmf"/><Relationship Id="rId1"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microsoft.com/office/2007/relationships/hdphoto" Target="../media/image4.wdp"/><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tags" Target="../tags/tag6.xml"/><Relationship Id="rId4" Type="http://schemas.openxmlformats.org/officeDocument/2006/relationships/image" Target="../media/image30.png"/><Relationship Id="rId3" Type="http://schemas.openxmlformats.org/officeDocument/2006/relationships/tags" Target="../tags/tag5.xml"/><Relationship Id="rId2" Type="http://schemas.openxmlformats.org/officeDocument/2006/relationships/image" Target="../media/image29.png"/><Relationship Id="rId1" Type="http://schemas.openxmlformats.org/officeDocument/2006/relationships/tags" Target="../tags/tag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tags" Target="../tags/tag9.xml"/><Relationship Id="rId4" Type="http://schemas.openxmlformats.org/officeDocument/2006/relationships/image" Target="../media/image35.png"/><Relationship Id="rId3" Type="http://schemas.openxmlformats.org/officeDocument/2006/relationships/tags" Target="../tags/tag8.xml"/><Relationship Id="rId2" Type="http://schemas.openxmlformats.org/officeDocument/2006/relationships/image" Target="../media/image39.png"/><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7.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chart" Target="../charts/chart1.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chart" Target="../charts/chart3.xml"/><Relationship Id="rId1" Type="http://schemas.openxmlformats.org/officeDocument/2006/relationships/chart" Target="../charts/chart2.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7.xml"/><Relationship Id="rId2" Type="http://schemas.openxmlformats.org/officeDocument/2006/relationships/image" Target="../media/image54.jpeg"/><Relationship Id="rId1" Type="http://schemas.openxmlformats.org/officeDocument/2006/relationships/image" Target="../media/image53.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openxmlformats.org/officeDocument/2006/relationships/image" Target="../media/image61.jpeg"/><Relationship Id="rId1" Type="http://schemas.openxmlformats.org/officeDocument/2006/relationships/tags" Target="../tags/tag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1049927" y="1659356"/>
            <a:ext cx="10113010" cy="2503805"/>
            <a:chOff x="1049927" y="1659356"/>
            <a:chExt cx="10113010" cy="2503805"/>
          </a:xfrm>
          <a:effectLst>
            <a:outerShdw blurRad="63500" sx="102000" sy="102000" algn="ctr" rotWithShape="0">
              <a:prstClr val="black">
                <a:alpha val="40000"/>
              </a:prstClr>
            </a:outerShdw>
          </a:effectLst>
        </p:grpSpPr>
        <p:grpSp>
          <p:nvGrpSpPr>
            <p:cNvPr id="5" name="组合 4"/>
            <p:cNvGrpSpPr/>
            <p:nvPr/>
          </p:nvGrpSpPr>
          <p:grpSpPr>
            <a:xfrm>
              <a:off x="1049927" y="1659356"/>
              <a:ext cx="10113010" cy="2503805"/>
              <a:chOff x="1049927" y="1659356"/>
              <a:chExt cx="10113010" cy="2503805"/>
            </a:xfrm>
          </p:grpSpPr>
          <p:sp>
            <p:nvSpPr>
              <p:cNvPr id="7" name="矩形 6"/>
              <p:cNvSpPr/>
              <p:nvPr/>
            </p:nvSpPr>
            <p:spPr>
              <a:xfrm>
                <a:off x="1049927" y="1659356"/>
                <a:ext cx="10113010" cy="2503805"/>
              </a:xfrm>
              <a:prstGeom prst="rect">
                <a:avLst/>
              </a:prstGeom>
              <a:solidFill>
                <a:schemeClr val="tx1">
                  <a:alpha val="58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spc="300" dirty="0" smtClean="0">
                    <a:latin typeface="黑体" panose="02010609060101010101" charset="-122"/>
                    <a:ea typeface="黑体" panose="02010609060101010101" charset="-122"/>
                  </a:rPr>
                  <a:t>养老服务床位需求</a:t>
                </a:r>
                <a:endParaRPr lang="zh-CN" altLang="en-US" sz="7200" b="1" spc="300" dirty="0" smtClean="0">
                  <a:latin typeface="黑体" panose="02010609060101010101" charset="-122"/>
                  <a:ea typeface="黑体" panose="02010609060101010101" charset="-122"/>
                </a:endParaRPr>
              </a:p>
              <a:p>
                <a:pPr algn="ctr"/>
                <a:r>
                  <a:rPr lang="zh-CN" altLang="en-US" sz="7200" b="1" spc="300" dirty="0" smtClean="0">
                    <a:latin typeface="黑体" panose="02010609060101010101" charset="-122"/>
                    <a:ea typeface="黑体" panose="02010609060101010101" charset="-122"/>
                  </a:rPr>
                  <a:t>预测与运营模式研究</a:t>
                </a:r>
                <a:endParaRPr lang="zh-CN" altLang="en-US" sz="7200" b="1" spc="300" dirty="0" smtClean="0">
                  <a:latin typeface="黑体" panose="02010609060101010101" charset="-122"/>
                  <a:ea typeface="黑体" panose="02010609060101010101" charset="-122"/>
                </a:endParaRPr>
              </a:p>
            </p:txBody>
          </p:sp>
          <p:sp>
            <p:nvSpPr>
              <p:cNvPr id="8" name="矩形 7"/>
              <p:cNvSpPr/>
              <p:nvPr/>
            </p:nvSpPr>
            <p:spPr>
              <a:xfrm>
                <a:off x="1049927" y="1659356"/>
                <a:ext cx="297815" cy="2503805"/>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9" name="矩形 8"/>
            <p:cNvSpPr/>
            <p:nvPr/>
          </p:nvSpPr>
          <p:spPr>
            <a:xfrm>
              <a:off x="10864487" y="1659356"/>
              <a:ext cx="297815" cy="2503805"/>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2E75B6"/>
                </a:solidFill>
              </a:endParaRPr>
            </a:p>
          </p:txBody>
        </p:sp>
      </p:grpSp>
      <p:sp>
        <p:nvSpPr>
          <p:cNvPr id="11" name="文本框 10"/>
          <p:cNvSpPr txBox="1"/>
          <p:nvPr/>
        </p:nvSpPr>
        <p:spPr>
          <a:xfrm>
            <a:off x="3209290" y="4544060"/>
            <a:ext cx="5793740" cy="521970"/>
          </a:xfrm>
          <a:prstGeom prst="rect">
            <a:avLst/>
          </a:prstGeom>
          <a:solidFill>
            <a:schemeClr val="tx1">
              <a:alpha val="50000"/>
            </a:schemeClr>
          </a:solidFill>
          <a:ln>
            <a:noFill/>
          </a:ln>
        </p:spPr>
        <p:txBody>
          <a:bodyPr wrap="square" rtlCol="0">
            <a:spAutoFit/>
          </a:bodyPr>
          <a:lstStyle/>
          <a:p>
            <a:pPr algn="ctr"/>
            <a:r>
              <a:rPr lang="zh-CN" altLang="en-US" sz="2800" b="1" dirty="0" smtClean="0">
                <a:solidFill>
                  <a:schemeClr val="bg1"/>
                </a:solidFill>
              </a:rPr>
              <a:t>郭梦莹</a:t>
            </a:r>
            <a:r>
              <a:rPr lang="en-US" altLang="zh-CN" sz="2800" b="1" dirty="0" smtClean="0">
                <a:solidFill>
                  <a:schemeClr val="bg1"/>
                </a:solidFill>
              </a:rPr>
              <a:t> </a:t>
            </a:r>
            <a:r>
              <a:rPr lang="zh-CN" altLang="en-US" sz="2800" b="1" dirty="0" smtClean="0">
                <a:solidFill>
                  <a:schemeClr val="bg1"/>
                </a:solidFill>
              </a:rPr>
              <a:t>常豫</a:t>
            </a:r>
            <a:r>
              <a:rPr lang="en-US" altLang="zh-CN" sz="2800" b="1" dirty="0" smtClean="0">
                <a:solidFill>
                  <a:schemeClr val="bg1"/>
                </a:solidFill>
              </a:rPr>
              <a:t> </a:t>
            </a:r>
            <a:r>
              <a:rPr lang="zh-CN" altLang="en-US" sz="2800" b="1" dirty="0" smtClean="0">
                <a:solidFill>
                  <a:schemeClr val="bg1"/>
                </a:solidFill>
              </a:rPr>
              <a:t>丁一倩</a:t>
            </a:r>
            <a:r>
              <a:rPr lang="en-US" altLang="zh-CN" sz="2800" b="1" dirty="0" smtClean="0">
                <a:solidFill>
                  <a:schemeClr val="bg1"/>
                </a:solidFill>
              </a:rPr>
              <a:t> 翟艾月 周子月</a:t>
            </a:r>
            <a:endParaRPr lang="en-US" altLang="zh-CN" sz="2800" b="1" dirty="0" smtClean="0">
              <a:solidFill>
                <a:schemeClr val="bg1"/>
              </a:solidFill>
            </a:endParaRPr>
          </a:p>
        </p:txBody>
      </p:sp>
    </p:spTree>
  </p:cSld>
  <p:clrMapOvr>
    <a:masterClrMapping/>
  </p:clrMapOvr>
  <p:transition>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86955"/>
            <a:ext cx="3444158" cy="985154"/>
            <a:chOff x="0" y="174039"/>
            <a:chExt cx="3444158" cy="985154"/>
          </a:xfrm>
        </p:grpSpPr>
        <p:sp>
          <p:nvSpPr>
            <p:cNvPr id="35" name="文本框 34"/>
            <p:cNvSpPr txBox="1"/>
            <p:nvPr/>
          </p:nvSpPr>
          <p:spPr>
            <a:xfrm>
              <a:off x="267877" y="174039"/>
              <a:ext cx="3176281" cy="645160"/>
            </a:xfrm>
            <a:prstGeom prst="rect">
              <a:avLst/>
            </a:prstGeom>
            <a:noFill/>
          </p:spPr>
          <p:txBody>
            <a:bodyPr wrap="square" rtlCol="0">
              <a:spAutoFit/>
            </a:bodyPr>
            <a:lstStyle/>
            <a:p>
              <a:r>
                <a:rPr lang="zh-CN" altLang="zh-HK" sz="3600" b="1" spc="300" dirty="0">
                  <a:solidFill>
                    <a:srgbClr val="2E75B6"/>
                  </a:solidFill>
                  <a:latin typeface="微软雅黑" panose="020B0503020204020204" pitchFamily="34" charset="-122"/>
                  <a:ea typeface="微软雅黑" panose="020B0503020204020204" pitchFamily="34" charset="-122"/>
                </a:rPr>
                <a:t>养老床位预测</a:t>
              </a:r>
              <a:endParaRPr lang="zh-CN" altLang="zh-HK" sz="3600" b="1" spc="300" dirty="0">
                <a:solidFill>
                  <a:srgbClr val="2E75B6"/>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267877" y="760413"/>
              <a:ext cx="2620469" cy="398780"/>
            </a:xfrm>
            <a:prstGeom prst="rect">
              <a:avLst/>
            </a:prstGeom>
            <a:noFill/>
          </p:spPr>
          <p:txBody>
            <a:bodyPr wrap="square" rtlCol="0">
              <a:spAutoFit/>
            </a:bodyPr>
            <a:lstStyle/>
            <a:p>
              <a:r>
                <a:rPr lang="zh-CN" altLang="en-US" sz="2000" b="1" spc="300" dirty="0">
                  <a:solidFill>
                    <a:srgbClr val="485766"/>
                  </a:solidFill>
                  <a:latin typeface="微软雅黑" panose="020B0503020204020204" pitchFamily="34" charset="-122"/>
                  <a:ea typeface="微软雅黑" panose="020B0503020204020204" pitchFamily="34" charset="-122"/>
                </a:rPr>
                <a:t>流程</a:t>
              </a:r>
              <a:endParaRPr lang="zh-CN" altLang="zh-HK" sz="2000" b="1" spc="300" dirty="0">
                <a:solidFill>
                  <a:srgbClr val="485766"/>
                </a:solidFill>
                <a:latin typeface="微软雅黑" panose="020B0503020204020204" pitchFamily="34" charset="-122"/>
                <a:ea typeface="微软雅黑" panose="020B0503020204020204" pitchFamily="34"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9654" y="650717"/>
            <a:ext cx="11381792" cy="5335215"/>
          </a:xfrm>
          <a:prstGeom prst="rect">
            <a:avLst/>
          </a:prstGeom>
        </p:spPr>
      </p:pic>
    </p:spTree>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86955"/>
            <a:ext cx="3444158" cy="985154"/>
            <a:chOff x="0" y="174039"/>
            <a:chExt cx="3444158" cy="985154"/>
          </a:xfrm>
        </p:grpSpPr>
        <p:sp>
          <p:nvSpPr>
            <p:cNvPr id="35" name="文本框 34"/>
            <p:cNvSpPr txBox="1"/>
            <p:nvPr/>
          </p:nvSpPr>
          <p:spPr>
            <a:xfrm>
              <a:off x="267877" y="174039"/>
              <a:ext cx="3176281" cy="645160"/>
            </a:xfrm>
            <a:prstGeom prst="rect">
              <a:avLst/>
            </a:prstGeom>
            <a:noFill/>
          </p:spPr>
          <p:txBody>
            <a:bodyPr wrap="square" rtlCol="0">
              <a:spAutoFit/>
            </a:bodyPr>
            <a:lstStyle/>
            <a:p>
              <a:r>
                <a:rPr lang="zh-CN" altLang="zh-HK" sz="3600" b="1" spc="300" dirty="0">
                  <a:solidFill>
                    <a:srgbClr val="2E75B6"/>
                  </a:solidFill>
                  <a:latin typeface="微软雅黑" panose="020B0503020204020204" pitchFamily="34" charset="-122"/>
                  <a:ea typeface="微软雅黑" panose="020B0503020204020204" pitchFamily="34" charset="-122"/>
                </a:rPr>
                <a:t>养老床位预测</a:t>
              </a:r>
              <a:endParaRPr lang="zh-CN" altLang="zh-HK" sz="3600" b="1" spc="300" dirty="0">
                <a:solidFill>
                  <a:srgbClr val="2E75B6"/>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267877" y="760413"/>
              <a:ext cx="2620469" cy="398780"/>
            </a:xfrm>
            <a:prstGeom prst="rect">
              <a:avLst/>
            </a:prstGeom>
            <a:noFill/>
          </p:spPr>
          <p:txBody>
            <a:bodyPr wrap="square" rtlCol="0">
              <a:spAutoFit/>
            </a:bodyPr>
            <a:lstStyle/>
            <a:p>
              <a:r>
                <a:rPr lang="zh-CN" altLang="zh-HK" sz="2000" b="1" spc="300" dirty="0">
                  <a:solidFill>
                    <a:srgbClr val="485766"/>
                  </a:solidFill>
                  <a:latin typeface="微软雅黑" panose="020B0503020204020204" pitchFamily="34" charset="-122"/>
                  <a:ea typeface="微软雅黑" panose="020B0503020204020204" pitchFamily="34" charset="-122"/>
                </a:rPr>
                <a:t>数据收集</a:t>
              </a:r>
              <a:endParaRPr lang="zh-CN" altLang="zh-HK" sz="2000" b="1" spc="300" dirty="0">
                <a:solidFill>
                  <a:srgbClr val="485766"/>
                </a:solidFill>
                <a:latin typeface="微软雅黑" panose="020B0503020204020204" pitchFamily="34" charset="-122"/>
                <a:ea typeface="微软雅黑" panose="020B0503020204020204" pitchFamily="34"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39" name="矩形 38"/>
          <p:cNvSpPr/>
          <p:nvPr/>
        </p:nvSpPr>
        <p:spPr>
          <a:xfrm>
            <a:off x="360856" y="1191337"/>
            <a:ext cx="11053445" cy="2148280"/>
          </a:xfrm>
          <a:prstGeom prst="rect">
            <a:avLst/>
          </a:prstGeom>
        </p:spPr>
        <p:txBody>
          <a:bodyPr wrap="square">
            <a:spAutoFit/>
          </a:bodyPr>
          <a:lstStyle/>
          <a:p>
            <a:pPr algn="just">
              <a:lnSpc>
                <a:spcPct val="110000"/>
              </a:lnSpc>
            </a:pPr>
            <a:r>
              <a:rPr lang="zh-CN" altLang="en-US" sz="2400" dirty="0">
                <a:solidFill>
                  <a:srgbClr val="485766"/>
                </a:solidFill>
                <a:latin typeface="微软雅黑" panose="020B0503020204020204" pitchFamily="34" charset="-122"/>
                <a:ea typeface="微软雅黑" panose="020B0503020204020204" pitchFamily="34" charset="-122"/>
              </a:rPr>
              <a:t>数据来源：国家统计局、民政部官网等官方平台及前瞻研究院等第三方机构</a:t>
            </a:r>
            <a:endParaRPr lang="en-US" altLang="zh-CN" sz="2400" dirty="0">
              <a:solidFill>
                <a:srgbClr val="485766"/>
              </a:solidFill>
              <a:latin typeface="微软雅黑" panose="020B0503020204020204" pitchFamily="34" charset="-122"/>
              <a:ea typeface="微软雅黑" panose="020B0503020204020204" pitchFamily="34" charset="-122"/>
            </a:endParaRPr>
          </a:p>
          <a:p>
            <a:pPr algn="just">
              <a:lnSpc>
                <a:spcPct val="110000"/>
              </a:lnSpc>
            </a:pPr>
            <a:r>
              <a:rPr lang="zh-CN" altLang="en-US" sz="2400" dirty="0">
                <a:solidFill>
                  <a:srgbClr val="485766"/>
                </a:solidFill>
                <a:latin typeface="微软雅黑" panose="020B0503020204020204" pitchFamily="34" charset="-122"/>
                <a:ea typeface="微软雅黑" panose="020B0503020204020204" pitchFamily="34" charset="-122"/>
              </a:rPr>
              <a:t>选取指标：</a:t>
            </a:r>
            <a:r>
              <a:rPr lang="zh-HK" altLang="en-US" sz="2400" dirty="0">
                <a:solidFill>
                  <a:srgbClr val="485766"/>
                </a:solidFill>
                <a:latin typeface="微软雅黑" panose="020B0503020204020204" pitchFamily="34" charset="-122"/>
                <a:ea typeface="微软雅黑" panose="020B0503020204020204" pitchFamily="34" charset="-122"/>
              </a:rPr>
              <a:t>考虑到我国人口数量、结构和消费水平等多种因素，我们选取</a:t>
            </a:r>
            <a:r>
              <a:rPr lang="en-US" altLang="zh-HK" sz="2400" dirty="0">
                <a:solidFill>
                  <a:srgbClr val="485766"/>
                </a:solidFill>
                <a:latin typeface="微软雅黑" panose="020B0503020204020204" pitchFamily="34" charset="-122"/>
                <a:ea typeface="微软雅黑" panose="020B0503020204020204" pitchFamily="34" charset="-122"/>
              </a:rPr>
              <a:t>2000</a:t>
            </a:r>
            <a:r>
              <a:rPr lang="zh-CN" altLang="en-US" sz="2400" dirty="0">
                <a:solidFill>
                  <a:srgbClr val="485766"/>
                </a:solidFill>
                <a:latin typeface="微软雅黑" panose="020B0503020204020204" pitchFamily="34" charset="-122"/>
                <a:ea typeface="微软雅黑" panose="020B0503020204020204" pitchFamily="34" charset="-122"/>
              </a:rPr>
              <a:t>年</a:t>
            </a:r>
            <a:r>
              <a:rPr lang="en-US" altLang="zh-HK" sz="2400" dirty="0">
                <a:solidFill>
                  <a:srgbClr val="485766"/>
                </a:solidFill>
                <a:latin typeface="微软雅黑" panose="020B0503020204020204" pitchFamily="34" charset="-122"/>
                <a:ea typeface="微软雅黑" panose="020B0503020204020204" pitchFamily="34" charset="-122"/>
              </a:rPr>
              <a:t>-2020</a:t>
            </a:r>
            <a:r>
              <a:rPr lang="zh-CN" altLang="en-US" sz="2400" dirty="0">
                <a:solidFill>
                  <a:srgbClr val="485766"/>
                </a:solidFill>
                <a:latin typeface="微软雅黑" panose="020B0503020204020204" pitchFamily="34" charset="-122"/>
                <a:ea typeface="微软雅黑" panose="020B0503020204020204" pitchFamily="34" charset="-122"/>
              </a:rPr>
              <a:t>年</a:t>
            </a:r>
            <a:r>
              <a:rPr lang="zh-HK" altLang="en-US" sz="2400" dirty="0">
                <a:solidFill>
                  <a:schemeClr val="bg2">
                    <a:lumMod val="10000"/>
                  </a:schemeClr>
                </a:solidFill>
                <a:highlight>
                  <a:srgbClr val="C0C0C0"/>
                </a:highlight>
                <a:latin typeface="微软雅黑" panose="020B0503020204020204" pitchFamily="34" charset="-122"/>
                <a:ea typeface="微软雅黑" panose="020B0503020204020204" pitchFamily="34" charset="-122"/>
              </a:rPr>
              <a:t>人口数量</a:t>
            </a:r>
            <a:r>
              <a:rPr lang="zh-HK" altLang="en-US" sz="2400" dirty="0">
                <a:solidFill>
                  <a:srgbClr val="485766"/>
                </a:solidFill>
                <a:latin typeface="微软雅黑" panose="020B0503020204020204" pitchFamily="34" charset="-122"/>
                <a:ea typeface="微软雅黑" panose="020B0503020204020204" pitchFamily="34" charset="-122"/>
              </a:rPr>
              <a:t>、</a:t>
            </a:r>
            <a:r>
              <a:rPr lang="zh-HK" altLang="en-US" sz="2400" dirty="0">
                <a:solidFill>
                  <a:schemeClr val="bg2">
                    <a:lumMod val="10000"/>
                  </a:schemeClr>
                </a:solidFill>
                <a:highlight>
                  <a:srgbClr val="C0C0C0"/>
                </a:highlight>
                <a:latin typeface="微软雅黑" panose="020B0503020204020204" pitchFamily="34" charset="-122"/>
                <a:ea typeface="微软雅黑" panose="020B0503020204020204" pitchFamily="34" charset="-122"/>
              </a:rPr>
              <a:t>抚养比</a:t>
            </a:r>
            <a:r>
              <a:rPr lang="zh-HK" altLang="en-US" sz="2400" dirty="0">
                <a:solidFill>
                  <a:srgbClr val="485766"/>
                </a:solidFill>
                <a:latin typeface="微软雅黑" panose="020B0503020204020204" pitchFamily="34" charset="-122"/>
                <a:ea typeface="微软雅黑" panose="020B0503020204020204" pitchFamily="34" charset="-122"/>
              </a:rPr>
              <a:t>、</a:t>
            </a:r>
            <a:r>
              <a:rPr lang="zh-HK" altLang="en-US" sz="2400" dirty="0">
                <a:solidFill>
                  <a:schemeClr val="bg2">
                    <a:lumMod val="10000"/>
                  </a:schemeClr>
                </a:solidFill>
                <a:highlight>
                  <a:srgbClr val="C0C0C0"/>
                </a:highlight>
                <a:latin typeface="微软雅黑" panose="020B0503020204020204" pitchFamily="34" charset="-122"/>
                <a:ea typeface="微软雅黑" panose="020B0503020204020204" pitchFamily="34" charset="-122"/>
              </a:rPr>
              <a:t>恩格尔系数</a:t>
            </a:r>
            <a:r>
              <a:rPr lang="zh-HK" altLang="en-US" sz="2400" dirty="0">
                <a:solidFill>
                  <a:schemeClr val="bg2">
                    <a:lumMod val="10000"/>
                  </a:schemeClr>
                </a:solidFill>
                <a:latin typeface="微软雅黑" panose="020B0503020204020204" pitchFamily="34" charset="-122"/>
                <a:ea typeface="微软雅黑" panose="020B0503020204020204" pitchFamily="34" charset="-122"/>
              </a:rPr>
              <a:t>、</a:t>
            </a:r>
            <a:r>
              <a:rPr lang="zh-HK" altLang="en-US" sz="2400" dirty="0">
                <a:solidFill>
                  <a:schemeClr val="bg2">
                    <a:lumMod val="10000"/>
                  </a:schemeClr>
                </a:solidFill>
                <a:highlight>
                  <a:srgbClr val="C0C0C0"/>
                </a:highlight>
                <a:latin typeface="微软雅黑" panose="020B0503020204020204" pitchFamily="34" charset="-122"/>
                <a:ea typeface="微软雅黑" panose="020B0503020204020204" pitchFamily="34" charset="-122"/>
              </a:rPr>
              <a:t>居民消费水平</a:t>
            </a:r>
            <a:r>
              <a:rPr lang="zh-HK" altLang="en-US" sz="2400" dirty="0">
                <a:solidFill>
                  <a:schemeClr val="bg2">
                    <a:lumMod val="10000"/>
                  </a:schemeClr>
                </a:solidFill>
                <a:latin typeface="微软雅黑" panose="020B0503020204020204" pitchFamily="34" charset="-122"/>
                <a:ea typeface="微软雅黑" panose="020B0503020204020204" pitchFamily="34" charset="-122"/>
              </a:rPr>
              <a:t>、</a:t>
            </a:r>
            <a:r>
              <a:rPr lang="zh-HK" altLang="en-US" sz="2400" dirty="0">
                <a:solidFill>
                  <a:schemeClr val="bg2">
                    <a:lumMod val="10000"/>
                  </a:schemeClr>
                </a:solidFill>
                <a:highlight>
                  <a:srgbClr val="C0C0C0"/>
                </a:highlight>
                <a:latin typeface="微软雅黑" panose="020B0503020204020204" pitchFamily="34" charset="-122"/>
                <a:ea typeface="微软雅黑" panose="020B0503020204020204" pitchFamily="34" charset="-122"/>
              </a:rPr>
              <a:t>城镇比率</a:t>
            </a:r>
            <a:r>
              <a:rPr lang="zh-HK" altLang="en-US" sz="2400" dirty="0">
                <a:solidFill>
                  <a:srgbClr val="485766"/>
                </a:solidFill>
                <a:latin typeface="微软雅黑" panose="020B0503020204020204" pitchFamily="34" charset="-122"/>
                <a:ea typeface="微软雅黑" panose="020B0503020204020204" pitchFamily="34" charset="-122"/>
              </a:rPr>
              <a:t>对养老服务床位数量进行预测</a:t>
            </a:r>
            <a:r>
              <a:rPr lang="zh-CN" altLang="zh-HK" sz="2400" dirty="0">
                <a:solidFill>
                  <a:srgbClr val="485766"/>
                </a:solidFill>
                <a:latin typeface="微软雅黑" panose="020B0503020204020204" pitchFamily="34" charset="-122"/>
                <a:ea typeface="微软雅黑" panose="020B0503020204020204" pitchFamily="34" charset="-122"/>
              </a:rPr>
              <a:t>。</a:t>
            </a:r>
            <a:endParaRPr lang="zh-CN" altLang="zh-HK" sz="2400" dirty="0">
              <a:solidFill>
                <a:srgbClr val="485766"/>
              </a:solidFill>
              <a:latin typeface="微软雅黑" panose="020B0503020204020204" pitchFamily="34" charset="-122"/>
              <a:ea typeface="微软雅黑" panose="020B0503020204020204" pitchFamily="34" charset="-122"/>
            </a:endParaRPr>
          </a:p>
          <a:p>
            <a:pPr algn="just"/>
            <a:endParaRPr lang="zh-CN" altLang="zh-HK" sz="2800" dirty="0">
              <a:solidFill>
                <a:srgbClr val="485766"/>
              </a:solidFill>
              <a:latin typeface="微软雅黑" panose="020B0503020204020204" pitchFamily="34" charset="-122"/>
              <a:ea typeface="微软雅黑" panose="020B0503020204020204" pitchFamily="34" charset="-122"/>
            </a:endParaRPr>
          </a:p>
        </p:txBody>
      </p:sp>
      <p:graphicFrame>
        <p:nvGraphicFramePr>
          <p:cNvPr id="2" name="对象 -2147482624"/>
          <p:cNvGraphicFramePr>
            <a:graphicFrameLocks noChangeAspect="1"/>
          </p:cNvGraphicFramePr>
          <p:nvPr/>
        </p:nvGraphicFramePr>
        <p:xfrm>
          <a:off x="3603812" y="2782542"/>
          <a:ext cx="4237355" cy="807720"/>
        </p:xfrm>
        <a:graphic>
          <a:graphicData uri="http://schemas.openxmlformats.org/presentationml/2006/ole">
            <mc:AlternateContent xmlns:mc="http://schemas.openxmlformats.org/markup-compatibility/2006">
              <mc:Choice xmlns:v="urn:schemas-microsoft-com:vml" Requires="v">
                <p:oleObj spid="_x0000_s6" name="" r:id="rId1" imgW="2197100" imgH="419100" progId="Equation.DSMT4">
                  <p:embed/>
                </p:oleObj>
              </mc:Choice>
              <mc:Fallback>
                <p:oleObj name="" r:id="rId1" imgW="2197100" imgH="419100" progId="Equation.DSMT4">
                  <p:embed/>
                  <p:pic>
                    <p:nvPicPr>
                      <p:cNvPr id="0" name="图片 3075"/>
                      <p:cNvPicPr/>
                      <p:nvPr/>
                    </p:nvPicPr>
                    <p:blipFill>
                      <a:blip r:embed="rId2"/>
                      <a:stretch>
                        <a:fillRect/>
                      </a:stretch>
                    </p:blipFill>
                    <p:spPr>
                      <a:xfrm>
                        <a:off x="3603812" y="2782542"/>
                        <a:ext cx="4237355" cy="807720"/>
                      </a:xfrm>
                      <a:prstGeom prst="rect">
                        <a:avLst/>
                      </a:prstGeom>
                      <a:noFill/>
                      <a:ln w="38100">
                        <a:noFill/>
                        <a:miter/>
                      </a:ln>
                    </p:spPr>
                  </p:pic>
                </p:oleObj>
              </mc:Fallback>
            </mc:AlternateContent>
          </a:graphicData>
        </a:graphic>
      </p:graphicFrame>
      <p:graphicFrame>
        <p:nvGraphicFramePr>
          <p:cNvPr id="3" name="对象 -2147482623"/>
          <p:cNvGraphicFramePr>
            <a:graphicFrameLocks noChangeAspect="1"/>
          </p:cNvGraphicFramePr>
          <p:nvPr/>
        </p:nvGraphicFramePr>
        <p:xfrm>
          <a:off x="3315123" y="3669031"/>
          <a:ext cx="6154420" cy="2372360"/>
        </p:xfrm>
        <a:graphic>
          <a:graphicData uri="http://schemas.openxmlformats.org/presentationml/2006/ole">
            <mc:AlternateContent xmlns:mc="http://schemas.openxmlformats.org/markup-compatibility/2006">
              <mc:Choice xmlns:v="urn:schemas-microsoft-com:vml" Requires="v">
                <p:oleObj spid="_x0000_s4" name="Equation" r:id="rId3" imgW="79857600" imgH="30784800" progId="Equation.DSMT4">
                  <p:embed/>
                </p:oleObj>
              </mc:Choice>
              <mc:Fallback>
                <p:oleObj name="Equation" r:id="rId3" imgW="79857600" imgH="30784800" progId="Equation.DSMT4">
                  <p:embed/>
                  <p:pic>
                    <p:nvPicPr>
                      <p:cNvPr id="0" name="图片 1"/>
                      <p:cNvPicPr/>
                      <p:nvPr/>
                    </p:nvPicPr>
                    <p:blipFill>
                      <a:blip r:embed="rId4"/>
                      <a:stretch>
                        <a:fillRect/>
                      </a:stretch>
                    </p:blipFill>
                    <p:spPr>
                      <a:xfrm>
                        <a:off x="3315123" y="3669031"/>
                        <a:ext cx="6154420" cy="2372360"/>
                      </a:xfrm>
                      <a:prstGeom prst="rect">
                        <a:avLst/>
                      </a:prstGeom>
                      <a:noFill/>
                      <a:ln w="38100">
                        <a:noFill/>
                        <a:miter/>
                      </a:ln>
                    </p:spPr>
                  </p:pic>
                </p:oleObj>
              </mc:Fallback>
            </mc:AlternateContent>
          </a:graphicData>
        </a:graphic>
      </p:graphicFrame>
      <p:sp>
        <p:nvSpPr>
          <p:cNvPr id="7" name="流程图: 接点 6"/>
          <p:cNvSpPr/>
          <p:nvPr/>
        </p:nvSpPr>
        <p:spPr>
          <a:xfrm>
            <a:off x="159654" y="1342814"/>
            <a:ext cx="190136" cy="17247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p:cNvSpPr/>
          <p:nvPr/>
        </p:nvSpPr>
        <p:spPr>
          <a:xfrm>
            <a:off x="159654" y="1766750"/>
            <a:ext cx="190136" cy="17247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86955"/>
            <a:ext cx="3444158" cy="985154"/>
            <a:chOff x="0" y="174039"/>
            <a:chExt cx="3444158" cy="985154"/>
          </a:xfrm>
        </p:grpSpPr>
        <p:sp>
          <p:nvSpPr>
            <p:cNvPr id="35" name="文本框 34"/>
            <p:cNvSpPr txBox="1"/>
            <p:nvPr/>
          </p:nvSpPr>
          <p:spPr>
            <a:xfrm>
              <a:off x="267877" y="174039"/>
              <a:ext cx="3176281" cy="645160"/>
            </a:xfrm>
            <a:prstGeom prst="rect">
              <a:avLst/>
            </a:prstGeom>
            <a:noFill/>
          </p:spPr>
          <p:txBody>
            <a:bodyPr wrap="square" rtlCol="0">
              <a:spAutoFit/>
            </a:bodyPr>
            <a:lstStyle/>
            <a:p>
              <a:r>
                <a:rPr lang="zh-CN" altLang="zh-HK" sz="3600" b="1" spc="300" dirty="0">
                  <a:solidFill>
                    <a:srgbClr val="2E75B6"/>
                  </a:solidFill>
                  <a:latin typeface="微软雅黑" panose="020B0503020204020204" pitchFamily="34" charset="-122"/>
                  <a:ea typeface="微软雅黑" panose="020B0503020204020204" pitchFamily="34" charset="-122"/>
                </a:rPr>
                <a:t>养老床位预测</a:t>
              </a:r>
              <a:endParaRPr lang="zh-CN" altLang="zh-HK" sz="3600" b="1" spc="300" dirty="0">
                <a:solidFill>
                  <a:srgbClr val="2E75B6"/>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267877" y="760413"/>
              <a:ext cx="2620469" cy="398780"/>
            </a:xfrm>
            <a:prstGeom prst="rect">
              <a:avLst/>
            </a:prstGeom>
            <a:noFill/>
          </p:spPr>
          <p:txBody>
            <a:bodyPr wrap="square" rtlCol="0">
              <a:spAutoFit/>
            </a:bodyPr>
            <a:lstStyle/>
            <a:p>
              <a:r>
                <a:rPr lang="zh-CN" altLang="en-US" sz="2000" b="1" spc="300" dirty="0">
                  <a:solidFill>
                    <a:srgbClr val="485766"/>
                  </a:solidFill>
                  <a:latin typeface="微软雅黑" panose="020B0503020204020204" pitchFamily="34" charset="-122"/>
                  <a:ea typeface="微软雅黑" panose="020B0503020204020204" pitchFamily="34" charset="-122"/>
                </a:rPr>
                <a:t>数据预处理</a:t>
              </a:r>
              <a:endParaRPr lang="zh-CN" altLang="en-US" sz="2000" b="1" spc="300" dirty="0">
                <a:solidFill>
                  <a:srgbClr val="485766"/>
                </a:solidFill>
                <a:latin typeface="微软雅黑" panose="020B0503020204020204" pitchFamily="34" charset="-122"/>
                <a:ea typeface="微软雅黑" panose="020B0503020204020204" pitchFamily="34"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pic>
        <p:nvPicPr>
          <p:cNvPr id="6" name="图片 3"/>
          <p:cNvPicPr>
            <a:picLocks noChangeAspect="1"/>
          </p:cNvPicPr>
          <p:nvPr/>
        </p:nvPicPr>
        <p:blipFill>
          <a:blip r:embed="rId1"/>
          <a:stretch>
            <a:fillRect/>
          </a:stretch>
        </p:blipFill>
        <p:spPr>
          <a:xfrm>
            <a:off x="427355" y="1355090"/>
            <a:ext cx="6392545" cy="3488690"/>
          </a:xfrm>
          <a:prstGeom prst="rect">
            <a:avLst/>
          </a:prstGeom>
        </p:spPr>
      </p:pic>
      <p:sp>
        <p:nvSpPr>
          <p:cNvPr id="7" name="文本框 6"/>
          <p:cNvSpPr txBox="1"/>
          <p:nvPr/>
        </p:nvSpPr>
        <p:spPr>
          <a:xfrm>
            <a:off x="427355" y="5126990"/>
            <a:ext cx="11653520" cy="1308735"/>
          </a:xfrm>
          <a:prstGeom prst="rect">
            <a:avLst/>
          </a:prstGeom>
          <a:noFill/>
        </p:spPr>
        <p:txBody>
          <a:bodyPr wrap="square" rtlCol="0">
            <a:spAutoFit/>
          </a:bodyPr>
          <a:lstStyle/>
          <a:p>
            <a:pPr>
              <a:lnSpc>
                <a:spcPct val="110000"/>
              </a:lnSpc>
            </a:pPr>
            <a:r>
              <a:rPr lang="en-US" altLang="zh-CN" sz="2400" dirty="0">
                <a:solidFill>
                  <a:srgbClr val="485766"/>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rgbClr val="485766"/>
                </a:solidFill>
                <a:latin typeface="微软雅黑" panose="020B0503020204020204" pitchFamily="34" charset="-122"/>
                <a:ea typeface="微软雅黑" panose="020B0503020204020204" pitchFamily="34" charset="-122"/>
                <a:cs typeface="微软雅黑" panose="020B0503020204020204" pitchFamily="34" charset="-122"/>
              </a:rPr>
              <a:t>对数据进行箱线图异常值检测：四分位距(IQR)就是上四分位与下四分位的差值。而我们通过IQR的1.5倍为标准，规定：超过（上四分位+1.5倍IQR距离，或者下四分位-1.5倍IQR距离）的点为</a:t>
            </a:r>
            <a:r>
              <a:rPr lang="zh-CN" altLang="en-US" sz="2400" dirty="0">
                <a:solidFill>
                  <a:schemeClr val="bg2">
                    <a:lumMod val="10000"/>
                  </a:schemeClr>
                </a:solidFill>
                <a:highlight>
                  <a:srgbClr val="C0C0C0"/>
                </a:highlight>
                <a:latin typeface="微软雅黑" panose="020B0503020204020204" pitchFamily="34" charset="-122"/>
                <a:ea typeface="微软雅黑" panose="020B0503020204020204" pitchFamily="34" charset="-122"/>
                <a:cs typeface="微软雅黑" panose="020B0503020204020204" pitchFamily="34" charset="-122"/>
              </a:rPr>
              <a:t>异常值</a:t>
            </a:r>
            <a:r>
              <a:rPr lang="zh-CN" altLang="en-US" sz="2400" dirty="0">
                <a:solidFill>
                  <a:srgbClr val="485766"/>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solidFill>
                <a:srgbClr val="48576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7416165" y="1396365"/>
            <a:ext cx="3977640" cy="3373231"/>
          </a:xfrm>
          <a:prstGeom prst="rect">
            <a:avLst/>
          </a:prstGeom>
          <a:noFill/>
        </p:spPr>
        <p:txBody>
          <a:bodyPr wrap="square" rtlCol="0">
            <a:spAutoFit/>
          </a:bodyPr>
          <a:lstStyle/>
          <a:p>
            <a:pPr algn="ctr">
              <a:lnSpc>
                <a:spcPct val="110000"/>
              </a:lnSpc>
            </a:pPr>
            <a:r>
              <a:rPr lang="zh-CN" altLang="en-US" sz="2800" b="1" dirty="0">
                <a:solidFill>
                  <a:srgbClr val="485766"/>
                </a:solidFill>
                <a:latin typeface="微软雅黑" panose="020B0503020204020204" pitchFamily="34" charset="-122"/>
                <a:ea typeface="微软雅黑" panose="020B0503020204020204" pitchFamily="34" charset="-122"/>
                <a:cs typeface="微软雅黑" panose="020B0503020204020204" pitchFamily="34" charset="-122"/>
                <a:sym typeface="+mn-ea"/>
              </a:rPr>
              <a:t>1  异常值检测—箱线图</a:t>
            </a:r>
            <a:endParaRPr lang="zh-CN" altLang="en-US" sz="2800" b="1" dirty="0">
              <a:solidFill>
                <a:srgbClr val="485766"/>
              </a:solidFill>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pPr>
            <a:endParaRPr lang="zh-CN" altLang="en-US" sz="2400" dirty="0">
              <a:solidFill>
                <a:srgbClr val="48576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110000"/>
              </a:lnSpc>
            </a:pPr>
            <a:r>
              <a:rPr lang="zh-CN" altLang="en-US" sz="2400" dirty="0">
                <a:solidFill>
                  <a:srgbClr val="485766"/>
                </a:solidFill>
                <a:latin typeface="微软雅黑" panose="020B0503020204020204" pitchFamily="34" charset="-122"/>
                <a:ea typeface="微软雅黑" panose="020B0503020204020204" pitchFamily="34" charset="-122"/>
                <a:cs typeface="微软雅黑" panose="020B0503020204020204" pitchFamily="34" charset="-122"/>
                <a:sym typeface="+mn-ea"/>
              </a:rPr>
              <a:t>①检测出并无异常值;</a:t>
            </a:r>
            <a:endParaRPr lang="zh-CN" altLang="en-US" sz="2400" dirty="0">
              <a:solidFill>
                <a:srgbClr val="485766"/>
              </a:solidFill>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pPr>
            <a:r>
              <a:rPr lang="zh-CN" altLang="en-US" sz="2400" dirty="0">
                <a:solidFill>
                  <a:srgbClr val="485766"/>
                </a:solidFill>
                <a:latin typeface="微软雅黑" panose="020B0503020204020204" pitchFamily="34" charset="-122"/>
                <a:ea typeface="微软雅黑" panose="020B0503020204020204" pitchFamily="34" charset="-122"/>
                <a:cs typeface="微软雅黑" panose="020B0503020204020204" pitchFamily="34" charset="-122"/>
                <a:sym typeface="+mn-ea"/>
              </a:rPr>
              <a:t>②养老床位、抚养比呈右偏分布，人口数量、居民消费水平近似正态分布，恩格尔系数、则呈左偏分布。</a:t>
            </a:r>
            <a:endParaRPr lang="zh-CN" altLang="en-US" sz="2400" dirty="0">
              <a:solidFill>
                <a:srgbClr val="48576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2400" dirty="0">
              <a:solidFill>
                <a:srgbClr val="48576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86955"/>
            <a:ext cx="3444158" cy="985154"/>
            <a:chOff x="0" y="174039"/>
            <a:chExt cx="3444158" cy="985154"/>
          </a:xfrm>
        </p:grpSpPr>
        <p:sp>
          <p:nvSpPr>
            <p:cNvPr id="35" name="文本框 34"/>
            <p:cNvSpPr txBox="1"/>
            <p:nvPr/>
          </p:nvSpPr>
          <p:spPr>
            <a:xfrm>
              <a:off x="267877" y="174039"/>
              <a:ext cx="3176281" cy="645160"/>
            </a:xfrm>
            <a:prstGeom prst="rect">
              <a:avLst/>
            </a:prstGeom>
            <a:noFill/>
          </p:spPr>
          <p:txBody>
            <a:bodyPr wrap="square" rtlCol="0">
              <a:spAutoFit/>
            </a:bodyPr>
            <a:lstStyle/>
            <a:p>
              <a:r>
                <a:rPr lang="zh-CN" altLang="zh-HK" sz="3600" b="1" spc="300" dirty="0">
                  <a:solidFill>
                    <a:srgbClr val="2E75B6"/>
                  </a:solidFill>
                  <a:latin typeface="微软雅黑" panose="020B0503020204020204" pitchFamily="34" charset="-122"/>
                  <a:ea typeface="微软雅黑" panose="020B0503020204020204" pitchFamily="34" charset="-122"/>
                </a:rPr>
                <a:t>养老床位预测</a:t>
              </a:r>
              <a:endParaRPr lang="zh-CN" altLang="zh-HK" sz="3600" b="1" spc="300" dirty="0">
                <a:solidFill>
                  <a:srgbClr val="2E75B6"/>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267877" y="760413"/>
              <a:ext cx="2620469" cy="398780"/>
            </a:xfrm>
            <a:prstGeom prst="rect">
              <a:avLst/>
            </a:prstGeom>
            <a:noFill/>
          </p:spPr>
          <p:txBody>
            <a:bodyPr wrap="square" rtlCol="0">
              <a:spAutoFit/>
            </a:bodyPr>
            <a:lstStyle/>
            <a:p>
              <a:r>
                <a:rPr lang="zh-CN" altLang="zh-HK" sz="2000" b="1" spc="300" dirty="0">
                  <a:solidFill>
                    <a:srgbClr val="485766"/>
                  </a:solidFill>
                  <a:latin typeface="微软雅黑" panose="020B0503020204020204" pitchFamily="34" charset="-122"/>
                  <a:ea typeface="微软雅黑" panose="020B0503020204020204" pitchFamily="34" charset="-122"/>
                </a:rPr>
                <a:t>数据预处理</a:t>
              </a:r>
              <a:endParaRPr lang="zh-CN" altLang="zh-HK" sz="2000" b="1" spc="300" dirty="0">
                <a:solidFill>
                  <a:srgbClr val="485766"/>
                </a:solidFill>
                <a:latin typeface="微软雅黑" panose="020B0503020204020204" pitchFamily="34" charset="-122"/>
                <a:ea typeface="微软雅黑" panose="020B0503020204020204" pitchFamily="34"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pic>
        <p:nvPicPr>
          <p:cNvPr id="5" name="图片 5"/>
          <p:cNvPicPr>
            <a:picLocks noChangeAspect="1"/>
          </p:cNvPicPr>
          <p:nvPr/>
        </p:nvPicPr>
        <p:blipFill>
          <a:blip r:embed="rId1"/>
          <a:stretch>
            <a:fillRect/>
          </a:stretch>
        </p:blipFill>
        <p:spPr>
          <a:xfrm>
            <a:off x="427355" y="1214120"/>
            <a:ext cx="6822440" cy="5170805"/>
          </a:xfrm>
          <a:prstGeom prst="rect">
            <a:avLst/>
          </a:prstGeom>
        </p:spPr>
      </p:pic>
      <p:sp>
        <p:nvSpPr>
          <p:cNvPr id="2" name="文本框 1"/>
          <p:cNvSpPr txBox="1"/>
          <p:nvPr/>
        </p:nvSpPr>
        <p:spPr>
          <a:xfrm>
            <a:off x="7480935" y="1071880"/>
            <a:ext cx="4419600" cy="3514808"/>
          </a:xfrm>
          <a:prstGeom prst="rect">
            <a:avLst/>
          </a:prstGeom>
          <a:noFill/>
        </p:spPr>
        <p:txBody>
          <a:bodyPr wrap="square" rtlCol="0">
            <a:spAutoFit/>
          </a:bodyPr>
          <a:lstStyle/>
          <a:p>
            <a:pPr>
              <a:lnSpc>
                <a:spcPct val="110000"/>
              </a:lnSpc>
            </a:pPr>
            <a:r>
              <a:rPr lang="en-US" altLang="zh-CN" sz="2800" b="1" dirty="0">
                <a:solidFill>
                  <a:srgbClr val="485766"/>
                </a:solidFill>
                <a:latin typeface="微软雅黑" panose="020B0503020204020204" pitchFamily="34" charset="-122"/>
                <a:ea typeface="微软雅黑" panose="020B0503020204020204" pitchFamily="34" charset="-122"/>
                <a:cs typeface="微软雅黑" panose="020B0503020204020204" pitchFamily="34" charset="-122"/>
              </a:rPr>
              <a:t>2  </a:t>
            </a:r>
            <a:r>
              <a:rPr lang="zh-CN" altLang="en-US" sz="2800" b="1" dirty="0">
                <a:solidFill>
                  <a:srgbClr val="485766"/>
                </a:solidFill>
                <a:latin typeface="微软雅黑" panose="020B0503020204020204" pitchFamily="34" charset="-122"/>
                <a:ea typeface="微软雅黑" panose="020B0503020204020204" pitchFamily="34" charset="-122"/>
                <a:cs typeface="微软雅黑" panose="020B0503020204020204" pitchFamily="34" charset="-122"/>
              </a:rPr>
              <a:t>空缺值处理——拉格朗日插值法</a:t>
            </a:r>
            <a:endParaRPr lang="zh-CN" altLang="en-US" sz="2800" b="1" dirty="0">
              <a:solidFill>
                <a:srgbClr val="485766"/>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sz="2000" dirty="0">
                <a:solidFill>
                  <a:srgbClr val="485766"/>
                </a:solidFill>
                <a:latin typeface="微软雅黑" panose="020B0503020204020204" pitchFamily="34" charset="-122"/>
                <a:ea typeface="微软雅黑" panose="020B0503020204020204" pitchFamily="34" charset="-122"/>
                <a:cs typeface="微软雅黑" panose="020B0503020204020204" pitchFamily="34" charset="-122"/>
              </a:rPr>
              <a:t>    是一种多项式插值方法：给定多个坐标不同的点，拉格朗日插值法可以给出一个恰好经过这些点的多项式函数。</a:t>
            </a:r>
            <a:endParaRPr lang="zh-CN" altLang="en-US" sz="2000" dirty="0">
              <a:solidFill>
                <a:srgbClr val="485766"/>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endParaRPr lang="zh-CN" altLang="en-US" sz="2400" b="1" dirty="0">
              <a:solidFill>
                <a:srgbClr val="485766"/>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endParaRPr lang="zh-CN" altLang="en-US" sz="2400" b="1" dirty="0">
              <a:solidFill>
                <a:srgbClr val="485766"/>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HK" altLang="en-US" sz="2000" b="1" dirty="0">
              <a:solidFill>
                <a:srgbClr val="485766"/>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86955"/>
            <a:ext cx="3444158" cy="985154"/>
            <a:chOff x="0" y="174039"/>
            <a:chExt cx="3444158" cy="985154"/>
          </a:xfrm>
        </p:grpSpPr>
        <p:sp>
          <p:nvSpPr>
            <p:cNvPr id="35" name="文本框 34"/>
            <p:cNvSpPr txBox="1"/>
            <p:nvPr/>
          </p:nvSpPr>
          <p:spPr>
            <a:xfrm>
              <a:off x="267877" y="174039"/>
              <a:ext cx="3176281" cy="645160"/>
            </a:xfrm>
            <a:prstGeom prst="rect">
              <a:avLst/>
            </a:prstGeom>
            <a:noFill/>
          </p:spPr>
          <p:txBody>
            <a:bodyPr wrap="square" rtlCol="0">
              <a:spAutoFit/>
            </a:bodyPr>
            <a:lstStyle/>
            <a:p>
              <a:r>
                <a:rPr lang="zh-CN" altLang="zh-HK" sz="3600" b="1" dirty="0">
                  <a:solidFill>
                    <a:srgbClr val="2E75B6"/>
                  </a:solidFill>
                  <a:latin typeface="黑体" panose="02010609060101010101" charset="-122"/>
                  <a:ea typeface="黑体" panose="02010609060101010101" charset="-122"/>
                </a:rPr>
                <a:t>养老床位预测</a:t>
              </a:r>
              <a:endParaRPr lang="zh-CN" altLang="zh-HK" sz="3600" b="1" dirty="0">
                <a:solidFill>
                  <a:srgbClr val="2E75B6"/>
                </a:solidFill>
                <a:latin typeface="黑体" panose="02010609060101010101" charset="-122"/>
                <a:ea typeface="黑体" panose="02010609060101010101" charset="-122"/>
              </a:endParaRPr>
            </a:p>
          </p:txBody>
        </p:sp>
        <p:sp>
          <p:nvSpPr>
            <p:cNvPr id="36" name="文本框 35"/>
            <p:cNvSpPr txBox="1"/>
            <p:nvPr/>
          </p:nvSpPr>
          <p:spPr>
            <a:xfrm>
              <a:off x="267877" y="760413"/>
              <a:ext cx="2620469" cy="398780"/>
            </a:xfrm>
            <a:prstGeom prst="rect">
              <a:avLst/>
            </a:prstGeom>
            <a:noFill/>
          </p:spPr>
          <p:txBody>
            <a:bodyPr wrap="square" rtlCol="0">
              <a:spAutoFit/>
            </a:bodyPr>
            <a:lstStyle/>
            <a:p>
              <a:r>
                <a:rPr lang="zh-CN" altLang="zh-HK" sz="2000" b="1" dirty="0">
                  <a:solidFill>
                    <a:srgbClr val="485766"/>
                  </a:solidFill>
                  <a:latin typeface="黑体" panose="02010609060101010101" charset="-122"/>
                  <a:ea typeface="黑体" panose="02010609060101010101" charset="-122"/>
                </a:rPr>
                <a:t>数据预处理</a:t>
              </a:r>
              <a:endParaRPr lang="zh-CN" altLang="zh-HK" sz="2000" b="1" dirty="0">
                <a:solidFill>
                  <a:srgbClr val="485766"/>
                </a:solidFill>
                <a:latin typeface="黑体" panose="02010609060101010101" charset="-122"/>
                <a:ea typeface="黑体" panose="02010609060101010101"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黑体" panose="02010609060101010101" charset="-122"/>
                <a:ea typeface="黑体" panose="02010609060101010101" charset="-122"/>
              </a:endParaRPr>
            </a:p>
          </p:txBody>
        </p:sp>
      </p:grpSp>
      <p:pic>
        <p:nvPicPr>
          <p:cNvPr id="11" name="图片 11"/>
          <p:cNvPicPr>
            <a:picLocks noChangeAspect="1"/>
          </p:cNvPicPr>
          <p:nvPr/>
        </p:nvPicPr>
        <p:blipFill>
          <a:blip r:embed="rId1"/>
          <a:stretch>
            <a:fillRect/>
          </a:stretch>
        </p:blipFill>
        <p:spPr>
          <a:xfrm>
            <a:off x="427355" y="1460500"/>
            <a:ext cx="6177915" cy="4844415"/>
          </a:xfrm>
          <a:prstGeom prst="rect">
            <a:avLst/>
          </a:prstGeom>
        </p:spPr>
      </p:pic>
      <p:sp>
        <p:nvSpPr>
          <p:cNvPr id="2" name="文本框 1"/>
          <p:cNvSpPr txBox="1"/>
          <p:nvPr/>
        </p:nvSpPr>
        <p:spPr>
          <a:xfrm>
            <a:off x="7071360" y="1959610"/>
            <a:ext cx="4537710" cy="4218305"/>
          </a:xfrm>
          <a:prstGeom prst="rect">
            <a:avLst/>
          </a:prstGeom>
          <a:noFill/>
        </p:spPr>
        <p:txBody>
          <a:bodyPr wrap="square" rtlCol="0">
            <a:spAutoFit/>
          </a:bodyPr>
          <a:p>
            <a:pPr algn="just">
              <a:lnSpc>
                <a:spcPct val="110000"/>
              </a:lnSpc>
            </a:pPr>
            <a:r>
              <a:rPr lang="en-US" altLang="zh-CN" sz="2800" b="1">
                <a:solidFill>
                  <a:srgbClr val="485766"/>
                </a:solidFill>
                <a:latin typeface="黑体" panose="02010609060101010101" charset="-122"/>
                <a:ea typeface="黑体" panose="02010609060101010101" charset="-122"/>
                <a:cs typeface="黑体" panose="02010609060101010101" charset="-122"/>
                <a:sym typeface="+mn-ea"/>
              </a:rPr>
              <a:t>3</a:t>
            </a:r>
            <a:r>
              <a:rPr lang="zh-CN" altLang="en-US" sz="2800" b="1">
                <a:solidFill>
                  <a:srgbClr val="485766"/>
                </a:solidFill>
                <a:latin typeface="黑体" panose="02010609060101010101" charset="-122"/>
                <a:ea typeface="黑体" panose="02010609060101010101" charset="-122"/>
                <a:cs typeface="黑体" panose="02010609060101010101" charset="-122"/>
                <a:sym typeface="+mn-ea"/>
              </a:rPr>
              <a:t>  结果展示</a:t>
            </a:r>
            <a:endParaRPr lang="zh-CN" altLang="en-US" sz="2800" b="1">
              <a:solidFill>
                <a:srgbClr val="485766"/>
              </a:solidFill>
              <a:latin typeface="黑体" panose="02010609060101010101" charset="-122"/>
              <a:ea typeface="黑体" panose="02010609060101010101" charset="-122"/>
              <a:cs typeface="黑体" panose="02010609060101010101" charset="-122"/>
            </a:endParaRPr>
          </a:p>
          <a:p>
            <a:pPr algn="l">
              <a:lnSpc>
                <a:spcPct val="110000"/>
              </a:lnSpc>
            </a:pPr>
            <a:r>
              <a:rPr lang="en-US" altLang="zh-CN" sz="2400">
                <a:solidFill>
                  <a:srgbClr val="485766"/>
                </a:solidFill>
                <a:latin typeface="黑体" panose="02010609060101010101" charset="-122"/>
                <a:ea typeface="黑体" panose="02010609060101010101" charset="-122"/>
                <a:cs typeface="黑体" panose="02010609060101010101" charset="-122"/>
                <a:sym typeface="+mn-ea"/>
              </a:rPr>
              <a:t>    </a:t>
            </a:r>
            <a:r>
              <a:rPr lang="zh-CN" altLang="en-US" sz="2400">
                <a:solidFill>
                  <a:srgbClr val="485766"/>
                </a:solidFill>
                <a:latin typeface="黑体" panose="02010609060101010101" charset="-122"/>
                <a:ea typeface="黑体" panose="02010609060101010101" charset="-122"/>
                <a:cs typeface="黑体" panose="02010609060101010101" charset="-122"/>
                <a:sym typeface="+mn-ea"/>
              </a:rPr>
              <a:t>城乡比重直线下降，人口由乡镇流向城市；恩格尔系数变化不稳定，但总体上呈下降趋势，说明了中国居民水平进一步提高；人口数量、抚养比直线上升，说明了人口老龄化越来越严重；居民消费水平有细微波动，呈上升趋势，说明了居民收入提高和消费结构逐步升级。</a:t>
            </a:r>
            <a:endParaRPr lang="zh-CN" altLang="en-US" sz="2400">
              <a:solidFill>
                <a:srgbClr val="485766"/>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86955"/>
            <a:ext cx="3444158" cy="985154"/>
            <a:chOff x="0" y="174039"/>
            <a:chExt cx="3444158" cy="985154"/>
          </a:xfrm>
        </p:grpSpPr>
        <p:sp>
          <p:nvSpPr>
            <p:cNvPr id="35" name="文本框 34"/>
            <p:cNvSpPr txBox="1"/>
            <p:nvPr/>
          </p:nvSpPr>
          <p:spPr>
            <a:xfrm>
              <a:off x="267877" y="174039"/>
              <a:ext cx="3176281" cy="645160"/>
            </a:xfrm>
            <a:prstGeom prst="rect">
              <a:avLst/>
            </a:prstGeom>
            <a:noFill/>
          </p:spPr>
          <p:txBody>
            <a:bodyPr wrap="square" rtlCol="0">
              <a:spAutoFit/>
            </a:bodyPr>
            <a:lstStyle/>
            <a:p>
              <a:r>
                <a:rPr lang="zh-CN" altLang="zh-HK" sz="3600" b="1" dirty="0">
                  <a:solidFill>
                    <a:srgbClr val="2E75B6"/>
                  </a:solidFill>
                  <a:latin typeface="Times New Roman" panose="02020603050405020304" charset="0"/>
                  <a:ea typeface="黑体" panose="02010609060101010101" charset="-122"/>
                </a:rPr>
                <a:t>养老床位预测</a:t>
              </a:r>
              <a:endParaRPr lang="zh-CN" altLang="zh-HK" sz="3600" b="1" dirty="0">
                <a:solidFill>
                  <a:srgbClr val="2E75B6"/>
                </a:solidFill>
                <a:latin typeface="Times New Roman" panose="02020603050405020304" charset="0"/>
                <a:ea typeface="黑体" panose="02010609060101010101" charset="-122"/>
              </a:endParaRPr>
            </a:p>
          </p:txBody>
        </p:sp>
        <p:sp>
          <p:nvSpPr>
            <p:cNvPr id="36" name="文本框 35"/>
            <p:cNvSpPr txBox="1"/>
            <p:nvPr/>
          </p:nvSpPr>
          <p:spPr>
            <a:xfrm>
              <a:off x="267877" y="760413"/>
              <a:ext cx="2620469" cy="398780"/>
            </a:xfrm>
            <a:prstGeom prst="rect">
              <a:avLst/>
            </a:prstGeom>
            <a:noFill/>
          </p:spPr>
          <p:txBody>
            <a:bodyPr wrap="square" rtlCol="0">
              <a:spAutoFit/>
            </a:bodyPr>
            <a:lstStyle/>
            <a:p>
              <a:r>
                <a:rPr lang="zh-CN" altLang="zh-HK" sz="2000" b="1" dirty="0">
                  <a:solidFill>
                    <a:srgbClr val="485766"/>
                  </a:solidFill>
                  <a:latin typeface="Times New Roman" panose="02020603050405020304" charset="0"/>
                  <a:ea typeface="黑体" panose="02010609060101010101" charset="-122"/>
                </a:rPr>
                <a:t>数据预处理</a:t>
              </a:r>
              <a:endParaRPr lang="zh-CN" altLang="zh-HK" sz="2000" b="1" dirty="0">
                <a:solidFill>
                  <a:srgbClr val="485766"/>
                </a:solidFill>
                <a:latin typeface="Times New Roman" panose="02020603050405020304" charset="0"/>
                <a:ea typeface="黑体" panose="02010609060101010101"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grpSp>
      <p:pic>
        <p:nvPicPr>
          <p:cNvPr id="12" name="图片 12"/>
          <p:cNvPicPr>
            <a:picLocks noChangeAspect="1"/>
          </p:cNvPicPr>
          <p:nvPr/>
        </p:nvPicPr>
        <p:blipFill>
          <a:blip r:embed="rId1"/>
          <a:stretch>
            <a:fillRect/>
          </a:stretch>
        </p:blipFill>
        <p:spPr>
          <a:xfrm>
            <a:off x="427355" y="1274445"/>
            <a:ext cx="6353175" cy="5009515"/>
          </a:xfrm>
          <a:prstGeom prst="rect">
            <a:avLst/>
          </a:prstGeom>
        </p:spPr>
      </p:pic>
      <p:sp>
        <p:nvSpPr>
          <p:cNvPr id="3" name="文本框 2"/>
          <p:cNvSpPr txBox="1"/>
          <p:nvPr/>
        </p:nvSpPr>
        <p:spPr>
          <a:xfrm>
            <a:off x="6985000" y="946785"/>
            <a:ext cx="5066665" cy="5060950"/>
          </a:xfrm>
          <a:prstGeom prst="rect">
            <a:avLst/>
          </a:prstGeom>
          <a:noFill/>
        </p:spPr>
        <p:txBody>
          <a:bodyPr wrap="square" rtlCol="0">
            <a:spAutoFit/>
          </a:bodyPr>
          <a:p>
            <a:pPr>
              <a:lnSpc>
                <a:spcPct val="110000"/>
              </a:lnSpc>
            </a:pPr>
            <a:r>
              <a:rPr lang="en-US" altLang="zh-CN" sz="2800" b="1">
                <a:solidFill>
                  <a:srgbClr val="485766"/>
                </a:solidFill>
                <a:uFillTx/>
                <a:latin typeface="Times New Roman" panose="02020603050405020304" charset="0"/>
                <a:ea typeface="黑体" panose="02010609060101010101" charset="-122"/>
                <a:cs typeface="微软雅黑" panose="020B0503020204020204" pitchFamily="34" charset="-122"/>
              </a:rPr>
              <a:t>4  </a:t>
            </a:r>
            <a:r>
              <a:rPr lang="zh-CN" altLang="en-US" sz="2800" b="1">
                <a:solidFill>
                  <a:srgbClr val="485766"/>
                </a:solidFill>
                <a:uFillTx/>
                <a:latin typeface="Times New Roman" panose="02020603050405020304" charset="0"/>
                <a:ea typeface="黑体" panose="02010609060101010101" charset="-122"/>
                <a:cs typeface="微软雅黑" panose="020B0503020204020204" pitchFamily="34" charset="-122"/>
              </a:rPr>
              <a:t>相关性分析</a:t>
            </a:r>
            <a:endParaRPr lang="zh-CN" altLang="en-US" sz="2800" b="1">
              <a:solidFill>
                <a:srgbClr val="485766"/>
              </a:solidFill>
              <a:uFillTx/>
              <a:latin typeface="Times New Roman" panose="02020603050405020304" charset="0"/>
              <a:ea typeface="黑体" panose="02010609060101010101" charset="-122"/>
              <a:cs typeface="微软雅黑" panose="020B0503020204020204" pitchFamily="34" charset="-122"/>
            </a:endParaRPr>
          </a:p>
          <a:p>
            <a:pPr>
              <a:lnSpc>
                <a:spcPct val="110000"/>
              </a:lnSpc>
            </a:pPr>
            <a:r>
              <a:rPr lang="zh-CN" altLang="en-US" sz="2800" b="1">
                <a:solidFill>
                  <a:srgbClr val="485766"/>
                </a:solidFill>
                <a:uFillTx/>
                <a:latin typeface="Times New Roman" panose="02020603050405020304" charset="0"/>
                <a:ea typeface="黑体" panose="02010609060101010101" charset="-122"/>
                <a:cs typeface="微软雅黑" panose="020B0503020204020204" pitchFamily="34" charset="-122"/>
              </a:rPr>
              <a:t> </a:t>
            </a:r>
            <a:r>
              <a:rPr lang="en-US" altLang="zh-CN" sz="2800" b="1">
                <a:solidFill>
                  <a:srgbClr val="485766"/>
                </a:solidFill>
                <a:uFillTx/>
                <a:latin typeface="Times New Roman" panose="02020603050405020304" charset="0"/>
                <a:ea typeface="黑体" panose="02010609060101010101" charset="-122"/>
                <a:cs typeface="微软雅黑" panose="020B0503020204020204" pitchFamily="34" charset="-122"/>
              </a:rPr>
              <a:t>           </a:t>
            </a:r>
            <a:r>
              <a:rPr lang="zh-CN" altLang="en-US" sz="2800" b="1">
                <a:solidFill>
                  <a:srgbClr val="485766"/>
                </a:solidFill>
                <a:uFillTx/>
                <a:latin typeface="Times New Roman" panose="02020603050405020304" charset="0"/>
                <a:ea typeface="黑体" panose="02010609060101010101" charset="-122"/>
                <a:cs typeface="微软雅黑" panose="020B0503020204020204" pitchFamily="34" charset="-122"/>
              </a:rPr>
              <a:t>-</a:t>
            </a:r>
            <a:r>
              <a:rPr lang="zh-CN" altLang="en-US" sz="2800" b="1" i="1">
                <a:solidFill>
                  <a:srgbClr val="485766"/>
                </a:solidFill>
                <a:uFillTx/>
                <a:latin typeface="Times New Roman" panose="02020603050405020304" charset="0"/>
                <a:ea typeface="黑体" panose="02010609060101010101" charset="-122"/>
                <a:cs typeface="微软雅黑" panose="020B0503020204020204" pitchFamily="34" charset="-122"/>
              </a:rPr>
              <a:t>spearman</a:t>
            </a:r>
            <a:r>
              <a:rPr lang="zh-CN" altLang="en-US" sz="2800" b="1">
                <a:solidFill>
                  <a:srgbClr val="485766"/>
                </a:solidFill>
                <a:uFillTx/>
                <a:latin typeface="Times New Roman" panose="02020603050405020304" charset="0"/>
                <a:ea typeface="黑体" panose="02010609060101010101" charset="-122"/>
                <a:cs typeface="微软雅黑" panose="020B0503020204020204" pitchFamily="34" charset="-122"/>
              </a:rPr>
              <a:t>相关系数</a:t>
            </a:r>
            <a:endParaRPr lang="zh-CN" altLang="en-US" sz="2800" b="1">
              <a:solidFill>
                <a:srgbClr val="485766"/>
              </a:solidFill>
              <a:uFillTx/>
              <a:latin typeface="Times New Roman" panose="02020603050405020304" charset="0"/>
              <a:ea typeface="黑体" panose="02010609060101010101" charset="-122"/>
              <a:cs typeface="微软雅黑" panose="020B0503020204020204" pitchFamily="34" charset="-122"/>
            </a:endParaRPr>
          </a:p>
          <a:p>
            <a:pPr>
              <a:lnSpc>
                <a:spcPct val="110000"/>
              </a:lnSpc>
            </a:pPr>
            <a:r>
              <a:rPr lang="en-US" altLang="zh-CN" sz="2400">
                <a:solidFill>
                  <a:srgbClr val="485766"/>
                </a:solidFill>
                <a:uFillTx/>
                <a:latin typeface="Times New Roman" panose="02020603050405020304" charset="0"/>
                <a:ea typeface="黑体" panose="02010609060101010101" charset="-122"/>
                <a:cs typeface="微软雅黑" panose="020B0503020204020204" pitchFamily="34" charset="-122"/>
              </a:rPr>
              <a:t>        </a:t>
            </a:r>
            <a:r>
              <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rPr>
              <a:t>斯皮尔曼等级相关系数是衡量两个变量的依赖性的非参数指标。其主要利用单调方程评价两个统计变量的相关性。若数据中没有重复值，且当两个变量完全单调相关时，</a:t>
            </a:r>
            <a:r>
              <a:rPr lang="zh-CN" altLang="en-US" sz="2400" i="1">
                <a:solidFill>
                  <a:srgbClr val="485766"/>
                </a:solidFill>
                <a:uFillTx/>
                <a:latin typeface="Times New Roman" panose="02020603050405020304" charset="0"/>
                <a:ea typeface="黑体" panose="02010609060101010101" charset="-122"/>
                <a:cs typeface="微软雅黑" panose="020B0503020204020204" pitchFamily="34" charset="-122"/>
              </a:rPr>
              <a:t>spearman</a:t>
            </a:r>
            <a:r>
              <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rPr>
              <a:t>相关系数为+1或−1。</a:t>
            </a:r>
            <a:endPar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endParaRPr>
          </a:p>
          <a:p>
            <a:pPr>
              <a:lnSpc>
                <a:spcPct val="110000"/>
              </a:lnSpc>
            </a:pPr>
            <a:r>
              <a:rPr lang="en-US" altLang="zh-CN" sz="2400">
                <a:solidFill>
                  <a:srgbClr val="485766"/>
                </a:solidFill>
                <a:uFillTx/>
                <a:latin typeface="Times New Roman" panose="02020603050405020304" charset="0"/>
                <a:ea typeface="黑体" panose="02010609060101010101" charset="-122"/>
                <a:cs typeface="微软雅黑" panose="020B0503020204020204" pitchFamily="34" charset="-122"/>
              </a:rPr>
              <a:t>        </a:t>
            </a:r>
            <a:r>
              <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rPr>
              <a:t>对于样本容量为</a:t>
            </a:r>
            <a:r>
              <a:rPr lang="zh-CN" altLang="en-US" sz="2400" i="1">
                <a:solidFill>
                  <a:srgbClr val="485766"/>
                </a:solidFill>
                <a:uFillTx/>
                <a:latin typeface="Times New Roman" panose="02020603050405020304" charset="0"/>
                <a:ea typeface="黑体" panose="02010609060101010101" charset="-122"/>
                <a:cs typeface="微软雅黑" panose="020B0503020204020204" pitchFamily="34" charset="-122"/>
              </a:rPr>
              <a:t>n</a:t>
            </a:r>
            <a:r>
              <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rPr>
              <a:t>的样本，</a:t>
            </a:r>
            <a:r>
              <a:rPr lang="zh-CN" altLang="en-US" sz="2400" i="1">
                <a:solidFill>
                  <a:srgbClr val="485766"/>
                </a:solidFill>
                <a:uFillTx/>
                <a:latin typeface="Times New Roman" panose="02020603050405020304" charset="0"/>
                <a:ea typeface="黑体" panose="02010609060101010101" charset="-122"/>
                <a:cs typeface="微软雅黑" panose="020B0503020204020204" pitchFamily="34" charset="-122"/>
              </a:rPr>
              <a:t>n</a:t>
            </a:r>
            <a:r>
              <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rPr>
              <a:t>个原始数据被转换成等级数据，相关系数</a:t>
            </a:r>
            <a:r>
              <a:rPr lang="zh-CN" altLang="en-US" sz="2400" i="1">
                <a:solidFill>
                  <a:srgbClr val="485766"/>
                </a:solidFill>
                <a:uFillTx/>
                <a:latin typeface="Times New Roman" panose="02020603050405020304" charset="0"/>
                <a:ea typeface="黑体" panose="02010609060101010101" charset="-122"/>
                <a:cs typeface="微软雅黑" panose="020B0503020204020204" pitchFamily="34" charset="-122"/>
              </a:rPr>
              <a:t>ρ</a:t>
            </a:r>
            <a:r>
              <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rPr>
              <a:t>为：</a:t>
            </a:r>
            <a:endPar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endParaRPr>
          </a:p>
          <a:p>
            <a:endPar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endParaRPr>
          </a:p>
        </p:txBody>
      </p:sp>
      <p:pic>
        <p:nvPicPr>
          <p:cNvPr id="4"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836535" y="5259070"/>
            <a:ext cx="3037205" cy="885825"/>
          </a:xfrm>
          <a:prstGeom prst="rect">
            <a:avLst/>
          </a:prstGeom>
          <a:noFill/>
          <a:ln>
            <a:noFill/>
          </a:ln>
        </p:spPr>
      </p:pic>
    </p:spTree>
  </p:cSld>
  <p:clrMapOvr>
    <a:masterClrMapping/>
  </p:clrMapOvr>
  <p:transition>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86955"/>
            <a:ext cx="3444158" cy="985154"/>
            <a:chOff x="0" y="174039"/>
            <a:chExt cx="3444158" cy="985154"/>
          </a:xfrm>
        </p:grpSpPr>
        <p:sp>
          <p:nvSpPr>
            <p:cNvPr id="35" name="文本框 34"/>
            <p:cNvSpPr txBox="1"/>
            <p:nvPr/>
          </p:nvSpPr>
          <p:spPr>
            <a:xfrm>
              <a:off x="267877" y="174039"/>
              <a:ext cx="3176281" cy="645160"/>
            </a:xfrm>
            <a:prstGeom prst="rect">
              <a:avLst/>
            </a:prstGeom>
            <a:noFill/>
          </p:spPr>
          <p:txBody>
            <a:bodyPr wrap="square" rtlCol="0">
              <a:spAutoFit/>
            </a:bodyPr>
            <a:lstStyle/>
            <a:p>
              <a:r>
                <a:rPr lang="zh-CN" altLang="zh-HK" sz="3600" b="1" dirty="0">
                  <a:solidFill>
                    <a:srgbClr val="2E75B6"/>
                  </a:solidFill>
                  <a:latin typeface="Times New Roman" panose="02020603050405020304" charset="0"/>
                  <a:ea typeface="微软雅黑" panose="020B0503020204020204" pitchFamily="34" charset="-122"/>
                </a:rPr>
                <a:t>养老床位预测</a:t>
              </a:r>
              <a:endParaRPr lang="zh-CN" altLang="zh-HK" sz="3600" b="1" dirty="0">
                <a:solidFill>
                  <a:srgbClr val="2E75B6"/>
                </a:solidFill>
                <a:latin typeface="Times New Roman" panose="02020603050405020304" charset="0"/>
                <a:ea typeface="微软雅黑" panose="020B0503020204020204" pitchFamily="34" charset="-122"/>
              </a:endParaRPr>
            </a:p>
          </p:txBody>
        </p:sp>
        <p:sp>
          <p:nvSpPr>
            <p:cNvPr id="36" name="文本框 35"/>
            <p:cNvSpPr txBox="1"/>
            <p:nvPr/>
          </p:nvSpPr>
          <p:spPr>
            <a:xfrm>
              <a:off x="267877" y="760413"/>
              <a:ext cx="2620469" cy="398780"/>
            </a:xfrm>
            <a:prstGeom prst="rect">
              <a:avLst/>
            </a:prstGeom>
            <a:noFill/>
          </p:spPr>
          <p:txBody>
            <a:bodyPr wrap="square" rtlCol="0">
              <a:spAutoFit/>
            </a:bodyPr>
            <a:lstStyle/>
            <a:p>
              <a:r>
                <a:rPr lang="zh-CN" altLang="zh-HK" sz="2000" b="1" dirty="0">
                  <a:solidFill>
                    <a:srgbClr val="485766"/>
                  </a:solidFill>
                  <a:latin typeface="Times New Roman" panose="02020603050405020304" charset="0"/>
                  <a:ea typeface="微软雅黑" panose="020B0503020204020204" pitchFamily="34" charset="-122"/>
                </a:rPr>
                <a:t>数据预处理</a:t>
              </a:r>
              <a:endParaRPr lang="zh-CN" altLang="zh-HK" sz="2000" b="1" dirty="0">
                <a:solidFill>
                  <a:srgbClr val="485766"/>
                </a:solidFill>
                <a:latin typeface="Times New Roman" panose="02020603050405020304" charset="0"/>
                <a:ea typeface="微软雅黑" panose="020B0503020204020204" pitchFamily="34"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微软雅黑" panose="020B0503020204020204" pitchFamily="34" charset="-122"/>
              </a:endParaRPr>
            </a:p>
          </p:txBody>
        </p:sp>
      </p:grpSp>
      <p:pic>
        <p:nvPicPr>
          <p:cNvPr id="2" name="图片 1"/>
          <p:cNvPicPr>
            <a:picLocks noChangeAspect="1"/>
          </p:cNvPicPr>
          <p:nvPr/>
        </p:nvPicPr>
        <p:blipFill>
          <a:blip r:embed="rId1"/>
          <a:stretch>
            <a:fillRect/>
          </a:stretch>
        </p:blipFill>
        <p:spPr>
          <a:xfrm>
            <a:off x="1691640" y="1570990"/>
            <a:ext cx="9600565" cy="3268980"/>
          </a:xfrm>
          <a:prstGeom prst="rect">
            <a:avLst/>
          </a:prstGeom>
        </p:spPr>
      </p:pic>
      <p:sp>
        <p:nvSpPr>
          <p:cNvPr id="3" name="文本框 2"/>
          <p:cNvSpPr txBox="1"/>
          <p:nvPr/>
        </p:nvSpPr>
        <p:spPr>
          <a:xfrm>
            <a:off x="-1367155" y="1026795"/>
            <a:ext cx="8052435" cy="521970"/>
          </a:xfrm>
          <a:prstGeom prst="rect">
            <a:avLst/>
          </a:prstGeom>
          <a:noFill/>
        </p:spPr>
        <p:txBody>
          <a:bodyPr wrap="square" rtlCol="0">
            <a:spAutoFit/>
          </a:bodyPr>
          <a:p>
            <a:pPr algn="ctr"/>
            <a:r>
              <a:rPr lang="zh-CN" altLang="en-US" sz="2800" b="1">
                <a:solidFill>
                  <a:srgbClr val="485766"/>
                </a:solidFill>
                <a:uFillTx/>
                <a:latin typeface="Times New Roman" panose="02020603050405020304" charset="0"/>
                <a:ea typeface="微软雅黑" panose="020B0503020204020204" pitchFamily="34" charset="-122"/>
                <a:cs typeface="微软雅黑" panose="020B0503020204020204" pitchFamily="34" charset="-122"/>
              </a:rPr>
              <a:t> </a:t>
            </a:r>
            <a:r>
              <a:rPr lang="en-US" altLang="zh-CN" sz="2800" b="1">
                <a:solidFill>
                  <a:srgbClr val="485766"/>
                </a:solidFill>
                <a:uFillTx/>
                <a:latin typeface="Times New Roman" panose="02020603050405020304" charset="0"/>
                <a:ea typeface="微软雅黑" panose="020B0503020204020204" pitchFamily="34" charset="-122"/>
                <a:cs typeface="微软雅黑" panose="020B0503020204020204" pitchFamily="34" charset="-122"/>
              </a:rPr>
              <a:t>5  </a:t>
            </a:r>
            <a:r>
              <a:rPr lang="zh-CN" altLang="en-US" sz="2800" b="1">
                <a:solidFill>
                  <a:srgbClr val="485766"/>
                </a:solidFill>
                <a:uFillTx/>
                <a:latin typeface="Times New Roman" panose="02020603050405020304" charset="0"/>
                <a:ea typeface="微软雅黑" panose="020B0503020204020204" pitchFamily="34" charset="-122"/>
                <a:cs typeface="微软雅黑" panose="020B0503020204020204" pitchFamily="34" charset="-122"/>
              </a:rPr>
              <a:t>ARIMA时间序列分析</a:t>
            </a:r>
            <a:endParaRPr lang="zh-CN" altLang="en-US" sz="2800" b="1">
              <a:solidFill>
                <a:srgbClr val="485766"/>
              </a:solidFill>
              <a:uFillTx/>
              <a:latin typeface="Times New Roman" panose="02020603050405020304" charset="0"/>
              <a:ea typeface="微软雅黑" panose="020B0503020204020204" pitchFamily="34" charset="-122"/>
              <a:cs typeface="微软雅黑" panose="020B0503020204020204" pitchFamily="34" charset="-122"/>
            </a:endParaRPr>
          </a:p>
        </p:txBody>
      </p:sp>
      <p:sp>
        <p:nvSpPr>
          <p:cNvPr id="4" name="文本框 3"/>
          <p:cNvSpPr txBox="1"/>
          <p:nvPr/>
        </p:nvSpPr>
        <p:spPr>
          <a:xfrm>
            <a:off x="536575" y="1247775"/>
            <a:ext cx="551815" cy="3269615"/>
          </a:xfrm>
          <a:prstGeom prst="rect">
            <a:avLst/>
          </a:prstGeom>
          <a:noFill/>
        </p:spPr>
        <p:txBody>
          <a:bodyPr vert="eaVert" wrap="square" rtlCol="0">
            <a:spAutoFit/>
          </a:bodyPr>
          <a:p>
            <a:pPr algn="ctr"/>
            <a:r>
              <a:rPr lang="zh-CN" altLang="en-US" sz="2400">
                <a:solidFill>
                  <a:srgbClr val="485766"/>
                </a:solidFill>
                <a:latin typeface="Times New Roman" panose="02020603050405020304" charset="0"/>
                <a:ea typeface="微软雅黑" panose="020B0503020204020204" pitchFamily="34" charset="-122"/>
              </a:rPr>
              <a:t>流程图</a:t>
            </a:r>
            <a:endParaRPr lang="zh-CN" altLang="en-US" sz="2400">
              <a:solidFill>
                <a:srgbClr val="485766"/>
              </a:solidFill>
              <a:latin typeface="Times New Roman" panose="02020603050405020304" charset="0"/>
              <a:ea typeface="微软雅黑" panose="020B0503020204020204" pitchFamily="34" charset="-122"/>
            </a:endParaRPr>
          </a:p>
        </p:txBody>
      </p:sp>
      <p:sp>
        <p:nvSpPr>
          <p:cNvPr id="5" name="文本框 4"/>
          <p:cNvSpPr txBox="1"/>
          <p:nvPr/>
        </p:nvSpPr>
        <p:spPr>
          <a:xfrm>
            <a:off x="427355" y="4839970"/>
            <a:ext cx="11006455" cy="2324100"/>
          </a:xfrm>
          <a:prstGeom prst="rect">
            <a:avLst/>
          </a:prstGeom>
          <a:noFill/>
        </p:spPr>
        <p:txBody>
          <a:bodyPr wrap="square" rtlCol="0">
            <a:spAutoFit/>
          </a:bodyPr>
          <a:p>
            <a:pPr>
              <a:lnSpc>
                <a:spcPct val="110000"/>
              </a:lnSpc>
            </a:pPr>
            <a:r>
              <a:rPr lang="en-US" altLang="zh-CN" sz="2400">
                <a:solidFill>
                  <a:srgbClr val="485766"/>
                </a:solidFill>
                <a:uFillTx/>
                <a:latin typeface="Times New Roman" panose="02020603050405020304" charset="0"/>
                <a:ea typeface="微软雅黑" panose="020B0503020204020204" pitchFamily="34" charset="-122"/>
                <a:cs typeface="微软雅黑" panose="020B0503020204020204" pitchFamily="34" charset="-122"/>
              </a:rPr>
              <a:t>    A</a:t>
            </a:r>
            <a:r>
              <a:rPr lang="zh-CN" altLang="en-US" sz="2400">
                <a:solidFill>
                  <a:srgbClr val="485766"/>
                </a:solidFill>
                <a:uFillTx/>
                <a:latin typeface="Times New Roman" panose="02020603050405020304" charset="0"/>
                <a:ea typeface="微软雅黑" panose="020B0503020204020204" pitchFamily="34" charset="-122"/>
                <a:cs typeface="微软雅黑" panose="020B0503020204020204" pitchFamily="34" charset="-122"/>
              </a:rPr>
              <a:t>RIMA模型，差分整合移动平均自回归模型，又称整合移动平均自回归模型，时间序列预测分析方法之一。ARIMA(</a:t>
            </a:r>
            <a:r>
              <a:rPr lang="en-US" altLang="zh-CN" sz="2400">
                <a:solidFill>
                  <a:srgbClr val="485766"/>
                </a:solidFill>
                <a:uFillTx/>
                <a:latin typeface="Times New Roman" panose="02020603050405020304" charset="0"/>
                <a:ea typeface="微软雅黑" panose="020B0503020204020204" pitchFamily="34" charset="-122"/>
                <a:cs typeface="微软雅黑" panose="020B0503020204020204" pitchFamily="34" charset="-122"/>
              </a:rPr>
              <a:t>p,d,q</a:t>
            </a:r>
            <a:r>
              <a:rPr lang="zh-CN" altLang="en-US" sz="2400">
                <a:solidFill>
                  <a:srgbClr val="485766"/>
                </a:solidFill>
                <a:uFillTx/>
                <a:latin typeface="Times New Roman" panose="02020603050405020304" charset="0"/>
                <a:ea typeface="微软雅黑" panose="020B0503020204020204" pitchFamily="34" charset="-122"/>
                <a:cs typeface="微软雅黑" panose="020B0503020204020204" pitchFamily="34" charset="-122"/>
              </a:rPr>
              <a:t>)中，</a:t>
            </a:r>
            <a:r>
              <a:rPr lang="en-US" altLang="zh-CN" sz="2400">
                <a:solidFill>
                  <a:srgbClr val="485766"/>
                </a:solidFill>
                <a:uFillTx/>
                <a:latin typeface="Times New Roman" panose="02020603050405020304" charset="0"/>
                <a:ea typeface="微软雅黑" panose="020B0503020204020204" pitchFamily="34" charset="-122"/>
                <a:cs typeface="微软雅黑" panose="020B0503020204020204" pitchFamily="34" charset="-122"/>
              </a:rPr>
              <a:t>AR</a:t>
            </a:r>
            <a:r>
              <a:rPr lang="zh-CN" altLang="en-US" sz="2400">
                <a:solidFill>
                  <a:srgbClr val="485766"/>
                </a:solidFill>
                <a:uFillTx/>
                <a:latin typeface="Times New Roman" panose="02020603050405020304" charset="0"/>
                <a:ea typeface="微软雅黑" panose="020B0503020204020204" pitchFamily="34" charset="-122"/>
                <a:cs typeface="微软雅黑" panose="020B0503020204020204" pitchFamily="34" charset="-122"/>
              </a:rPr>
              <a:t>是"自回归"，</a:t>
            </a:r>
            <a:r>
              <a:rPr lang="en-US" altLang="zh-CN" sz="2400">
                <a:solidFill>
                  <a:srgbClr val="485766"/>
                </a:solidFill>
                <a:uFillTx/>
                <a:latin typeface="Times New Roman" panose="02020603050405020304" charset="0"/>
                <a:ea typeface="微软雅黑" panose="020B0503020204020204" pitchFamily="34" charset="-122"/>
                <a:cs typeface="微软雅黑" panose="020B0503020204020204" pitchFamily="34" charset="-122"/>
              </a:rPr>
              <a:t>p</a:t>
            </a:r>
            <a:r>
              <a:rPr lang="zh-CN" altLang="en-US" sz="2400">
                <a:solidFill>
                  <a:srgbClr val="485766"/>
                </a:solidFill>
                <a:uFillTx/>
                <a:latin typeface="Times New Roman" panose="02020603050405020304" charset="0"/>
                <a:ea typeface="微软雅黑" panose="020B0503020204020204" pitchFamily="34" charset="-122"/>
                <a:cs typeface="微软雅黑" panose="020B0503020204020204" pitchFamily="34" charset="-122"/>
              </a:rPr>
              <a:t>为自回归项数;</a:t>
            </a:r>
            <a:r>
              <a:rPr lang="en-US" altLang="zh-CN" sz="2400">
                <a:solidFill>
                  <a:srgbClr val="485766"/>
                </a:solidFill>
                <a:uFillTx/>
                <a:latin typeface="Times New Roman" panose="02020603050405020304" charset="0"/>
                <a:ea typeface="微软雅黑" panose="020B0503020204020204" pitchFamily="34" charset="-122"/>
                <a:cs typeface="微软雅黑" panose="020B0503020204020204" pitchFamily="34" charset="-122"/>
              </a:rPr>
              <a:t>MA</a:t>
            </a:r>
            <a:r>
              <a:rPr lang="zh-CN" altLang="en-US" sz="2400">
                <a:solidFill>
                  <a:srgbClr val="485766"/>
                </a:solidFill>
                <a:uFillTx/>
                <a:latin typeface="Times New Roman" panose="02020603050405020304" charset="0"/>
                <a:ea typeface="微软雅黑" panose="020B0503020204020204" pitchFamily="34" charset="-122"/>
                <a:cs typeface="微软雅黑" panose="020B0503020204020204" pitchFamily="34" charset="-122"/>
              </a:rPr>
              <a:t>为"滑动平均"，</a:t>
            </a:r>
            <a:r>
              <a:rPr lang="en-US" altLang="zh-CN" sz="2400">
                <a:solidFill>
                  <a:srgbClr val="485766"/>
                </a:solidFill>
                <a:uFillTx/>
                <a:latin typeface="Times New Roman" panose="02020603050405020304" charset="0"/>
                <a:ea typeface="微软雅黑" panose="020B0503020204020204" pitchFamily="34" charset="-122"/>
                <a:cs typeface="微软雅黑" panose="020B0503020204020204" pitchFamily="34" charset="-122"/>
              </a:rPr>
              <a:t>q</a:t>
            </a:r>
            <a:r>
              <a:rPr lang="zh-CN" altLang="en-US" sz="2400">
                <a:solidFill>
                  <a:srgbClr val="485766"/>
                </a:solidFill>
                <a:uFillTx/>
                <a:latin typeface="Times New Roman" panose="02020603050405020304" charset="0"/>
                <a:ea typeface="微软雅黑" panose="020B0503020204020204" pitchFamily="34" charset="-122"/>
                <a:cs typeface="微软雅黑" panose="020B0503020204020204" pitchFamily="34" charset="-122"/>
              </a:rPr>
              <a:t>为滑动平均项数，</a:t>
            </a:r>
            <a:r>
              <a:rPr lang="en-US" altLang="zh-CN" sz="2400">
                <a:solidFill>
                  <a:srgbClr val="485766"/>
                </a:solidFill>
                <a:uFillTx/>
                <a:latin typeface="Times New Roman" panose="02020603050405020304" charset="0"/>
                <a:ea typeface="微软雅黑" panose="020B0503020204020204" pitchFamily="34" charset="-122"/>
                <a:cs typeface="微软雅黑" panose="020B0503020204020204" pitchFamily="34" charset="-122"/>
              </a:rPr>
              <a:t>d</a:t>
            </a:r>
            <a:r>
              <a:rPr lang="zh-CN" altLang="en-US" sz="2400">
                <a:solidFill>
                  <a:srgbClr val="485766"/>
                </a:solidFill>
                <a:uFillTx/>
                <a:latin typeface="Times New Roman" panose="02020603050405020304" charset="0"/>
                <a:ea typeface="微软雅黑" panose="020B0503020204020204" pitchFamily="34" charset="-122"/>
                <a:cs typeface="微软雅黑" panose="020B0503020204020204" pitchFamily="34" charset="-122"/>
              </a:rPr>
              <a:t>为使之成为平稳序列所做的差分次数(阶数)，其一般形式如式</a:t>
            </a:r>
            <a:r>
              <a:rPr lang="en-US" altLang="zh-CN" sz="2400">
                <a:solidFill>
                  <a:srgbClr val="485766"/>
                </a:solidFill>
                <a:uFillTx/>
                <a:latin typeface="Times New Roman" panose="02020603050405020304" charset="0"/>
                <a:ea typeface="微软雅黑" panose="020B0503020204020204" pitchFamily="34" charset="-122"/>
                <a:cs typeface="微软雅黑" panose="020B0503020204020204" pitchFamily="34" charset="-122"/>
              </a:rPr>
              <a:t>:</a:t>
            </a:r>
            <a:endParaRPr lang="zh-CN" altLang="en-US" sz="2400">
              <a:solidFill>
                <a:srgbClr val="485766"/>
              </a:solidFill>
              <a:uFillTx/>
              <a:latin typeface="Times New Roman" panose="02020603050405020304" charset="0"/>
              <a:ea typeface="微软雅黑" panose="020B0503020204020204" pitchFamily="34" charset="-122"/>
              <a:cs typeface="微软雅黑" panose="020B0503020204020204" pitchFamily="34" charset="-122"/>
            </a:endParaRPr>
          </a:p>
          <a:p>
            <a:pPr>
              <a:lnSpc>
                <a:spcPct val="110000"/>
              </a:lnSpc>
            </a:pPr>
            <a:r>
              <a:rPr lang="zh-CN" altLang="en-US">
                <a:solidFill>
                  <a:srgbClr val="485766"/>
                </a:solidFill>
                <a:uFillTx/>
                <a:latin typeface="Times New Roman" panose="02020603050405020304" charset="0"/>
                <a:ea typeface="微软雅黑" panose="020B0503020204020204" pitchFamily="34" charset="-122"/>
                <a:cs typeface="微软雅黑" panose="020B0503020204020204" pitchFamily="34" charset="-122"/>
              </a:rPr>
              <a:t>	</a:t>
            </a:r>
            <a:endParaRPr lang="zh-CN" altLang="en-US">
              <a:solidFill>
                <a:srgbClr val="485766"/>
              </a:solidFill>
              <a:uFillTx/>
              <a:latin typeface="Times New Roman" panose="02020603050405020304" charset="0"/>
              <a:ea typeface="微软雅黑" panose="020B0503020204020204" pitchFamily="34" charset="-122"/>
              <a:cs typeface="微软雅黑" panose="020B0503020204020204" pitchFamily="34" charset="-122"/>
            </a:endParaRPr>
          </a:p>
          <a:p>
            <a:pPr>
              <a:lnSpc>
                <a:spcPct val="110000"/>
              </a:lnSpc>
            </a:pPr>
            <a:r>
              <a:rPr lang="zh-CN" altLang="en-US">
                <a:latin typeface="Times New Roman" panose="02020603050405020304" charset="0"/>
                <a:ea typeface="微软雅黑" panose="020B0503020204020204" pitchFamily="34" charset="-122"/>
              </a:rPr>
              <a:t>		</a:t>
            </a:r>
            <a:endParaRPr lang="zh-CN" altLang="en-US">
              <a:latin typeface="Times New Roman" panose="02020603050405020304" charset="0"/>
              <a:ea typeface="微软雅黑" panose="020B0503020204020204" pitchFamily="34" charset="-122"/>
            </a:endParaRPr>
          </a:p>
        </p:txBody>
      </p:sp>
      <p:pic>
        <p:nvPicPr>
          <p:cNvPr id="6" name="图片 5" descr="MommyTalk1665590910665"/>
          <p:cNvPicPr>
            <a:picLocks noChangeAspect="1"/>
          </p:cNvPicPr>
          <p:nvPr/>
        </p:nvPicPr>
        <p:blipFill>
          <a:blip r:embed="rId2"/>
          <a:stretch>
            <a:fillRect/>
          </a:stretch>
        </p:blipFill>
        <p:spPr>
          <a:xfrm>
            <a:off x="3947160" y="6101715"/>
            <a:ext cx="7828915" cy="499745"/>
          </a:xfrm>
          <a:prstGeom prst="rect">
            <a:avLst/>
          </a:prstGeom>
        </p:spPr>
      </p:pic>
    </p:spTree>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nvSpPr>
        <p:spPr>
          <a:xfrm>
            <a:off x="159155" y="2867063"/>
            <a:ext cx="1219200" cy="1219200"/>
          </a:xfrm>
          <a:prstGeom prst="rect">
            <a:avLst/>
          </a:pr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Times New Roman" panose="02020603050405020304" charset="0"/>
              <a:ea typeface="黑体" panose="02010609060101010101" charset="-122"/>
            </a:endParaRPr>
          </a:p>
        </p:txBody>
      </p:sp>
      <p:sp>
        <p:nvSpPr>
          <p:cNvPr id="58" name="矩形 57"/>
          <p:cNvSpPr/>
          <p:nvPr/>
        </p:nvSpPr>
        <p:spPr>
          <a:xfrm>
            <a:off x="158520" y="4407498"/>
            <a:ext cx="1219200" cy="1219200"/>
          </a:xfrm>
          <a:prstGeom prst="rect">
            <a:avLst/>
          </a:pr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sp>
        <p:nvSpPr>
          <p:cNvPr id="56" name="矩形 55"/>
          <p:cNvSpPr/>
          <p:nvPr/>
        </p:nvSpPr>
        <p:spPr>
          <a:xfrm>
            <a:off x="159385" y="1326515"/>
            <a:ext cx="1219200" cy="1219200"/>
          </a:xfrm>
          <a:prstGeom prst="rect">
            <a:avLst/>
          </a:pr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sp>
        <p:nvSpPr>
          <p:cNvPr id="46" name="矩形 45"/>
          <p:cNvSpPr/>
          <p:nvPr/>
        </p:nvSpPr>
        <p:spPr>
          <a:xfrm>
            <a:off x="1791335" y="1326515"/>
            <a:ext cx="10119995" cy="835660"/>
          </a:xfrm>
          <a:prstGeom prst="rect">
            <a:avLst/>
          </a:prstGeom>
        </p:spPr>
        <p:txBody>
          <a:bodyPr wrap="square">
            <a:spAutoFit/>
          </a:bodyPr>
          <a:lstStyle/>
          <a:p>
            <a:pPr algn="just">
              <a:lnSpc>
                <a:spcPct val="110000"/>
              </a:lnSpc>
            </a:pPr>
            <a:r>
              <a:rPr lang="en-US" altLang="zh-HK" sz="2400" b="1" dirty="0">
                <a:solidFill>
                  <a:srgbClr val="485766"/>
                </a:solidFill>
                <a:latin typeface="Times New Roman" panose="02020603050405020304" charset="0"/>
                <a:ea typeface="黑体" panose="02010609060101010101" charset="-122"/>
              </a:rPr>
              <a:t>时间序列的获取</a:t>
            </a:r>
            <a:endParaRPr lang="en-US" altLang="zh-HK" sz="2400" b="1" dirty="0">
              <a:solidFill>
                <a:srgbClr val="485766"/>
              </a:solidFill>
              <a:latin typeface="Times New Roman" panose="02020603050405020304" charset="0"/>
              <a:ea typeface="黑体" panose="02010609060101010101" charset="-122"/>
            </a:endParaRPr>
          </a:p>
          <a:p>
            <a:pPr algn="just">
              <a:lnSpc>
                <a:spcPct val="110000"/>
              </a:lnSpc>
            </a:pPr>
            <a:r>
              <a:rPr lang="en-US" altLang="zh-HK" sz="2000" dirty="0">
                <a:solidFill>
                  <a:srgbClr val="485766"/>
                </a:solidFill>
                <a:latin typeface="Times New Roman" panose="02020603050405020304" charset="0"/>
                <a:ea typeface="黑体" panose="02010609060101010101" charset="-122"/>
              </a:rPr>
              <a:t>收集统计数据，获取 2000-2020 年20 组时间序列数据，记为 Xt,(t = 1, 2, ..., 20)；</a:t>
            </a:r>
            <a:endParaRPr lang="en-US" altLang="zh-HK" sz="2000" dirty="0">
              <a:solidFill>
                <a:srgbClr val="485766"/>
              </a:solidFill>
              <a:latin typeface="Times New Roman" panose="02020603050405020304" charset="0"/>
              <a:ea typeface="黑体" panose="02010609060101010101" charset="-122"/>
            </a:endParaRPr>
          </a:p>
        </p:txBody>
      </p:sp>
      <p:sp>
        <p:nvSpPr>
          <p:cNvPr id="47" name="矩形 46"/>
          <p:cNvSpPr/>
          <p:nvPr/>
        </p:nvSpPr>
        <p:spPr>
          <a:xfrm>
            <a:off x="1791335" y="2858770"/>
            <a:ext cx="10205085" cy="1174115"/>
          </a:xfrm>
          <a:prstGeom prst="rect">
            <a:avLst/>
          </a:prstGeom>
        </p:spPr>
        <p:txBody>
          <a:bodyPr wrap="square">
            <a:spAutoFit/>
          </a:bodyPr>
          <a:lstStyle/>
          <a:p>
            <a:pPr algn="just">
              <a:lnSpc>
                <a:spcPct val="110000"/>
              </a:lnSpc>
            </a:pPr>
            <a:r>
              <a:rPr lang="zh-HK" altLang="en-US" sz="2400" b="1" dirty="0">
                <a:solidFill>
                  <a:srgbClr val="485766"/>
                </a:solidFill>
                <a:latin typeface="Times New Roman" panose="02020603050405020304" charset="0"/>
                <a:ea typeface="黑体" panose="02010609060101010101" charset="-122"/>
              </a:rPr>
              <a:t>平稳性检验和相关性检验</a:t>
            </a:r>
            <a:endParaRPr lang="zh-HK" altLang="en-US" sz="2400" b="1" dirty="0">
              <a:solidFill>
                <a:srgbClr val="485766"/>
              </a:solidFill>
              <a:latin typeface="Times New Roman" panose="02020603050405020304" charset="0"/>
              <a:ea typeface="黑体" panose="02010609060101010101" charset="-122"/>
            </a:endParaRPr>
          </a:p>
          <a:p>
            <a:pPr algn="just">
              <a:lnSpc>
                <a:spcPct val="110000"/>
              </a:lnSpc>
            </a:pPr>
            <a:r>
              <a:rPr lang="zh-HK" altLang="en-US" sz="2000" dirty="0">
                <a:solidFill>
                  <a:srgbClr val="485766"/>
                </a:solidFill>
                <a:latin typeface="Times New Roman" panose="02020603050405020304" charset="0"/>
                <a:ea typeface="黑体" panose="02010609060101010101" charset="-122"/>
              </a:rPr>
              <a:t>根据自相关系数图和偏自相关系数图来判断数据的平稳性。若该时间序列为非平稳过程，则对数据进行差分，直到得到平稳过程。</a:t>
            </a:r>
            <a:r>
              <a:rPr lang="zh-HK" altLang="en-US" sz="1400" dirty="0">
                <a:solidFill>
                  <a:srgbClr val="485766"/>
                </a:solidFill>
                <a:latin typeface="Times New Roman" panose="02020603050405020304" charset="0"/>
                <a:ea typeface="黑体" panose="02010609060101010101" charset="-122"/>
              </a:rPr>
              <a:t> </a:t>
            </a:r>
            <a:endParaRPr lang="zh-HK" altLang="en-US" sz="1400" dirty="0">
              <a:solidFill>
                <a:srgbClr val="485766"/>
              </a:solidFill>
              <a:latin typeface="Times New Roman" panose="02020603050405020304" charset="0"/>
              <a:ea typeface="黑体" panose="02010609060101010101" charset="-122"/>
            </a:endParaRPr>
          </a:p>
        </p:txBody>
      </p:sp>
      <p:sp>
        <p:nvSpPr>
          <p:cNvPr id="60" name="矩形 59"/>
          <p:cNvSpPr/>
          <p:nvPr/>
        </p:nvSpPr>
        <p:spPr>
          <a:xfrm>
            <a:off x="1791335" y="4323715"/>
            <a:ext cx="10119995" cy="1118235"/>
          </a:xfrm>
          <a:prstGeom prst="rect">
            <a:avLst/>
          </a:prstGeom>
        </p:spPr>
        <p:txBody>
          <a:bodyPr wrap="square">
            <a:spAutoFit/>
          </a:bodyPr>
          <a:lstStyle/>
          <a:p>
            <a:pPr algn="just">
              <a:lnSpc>
                <a:spcPct val="110000"/>
              </a:lnSpc>
            </a:pPr>
            <a:r>
              <a:rPr lang="en-US" altLang="zh-HK" sz="2400" b="1" dirty="0">
                <a:solidFill>
                  <a:srgbClr val="485766"/>
                </a:solidFill>
                <a:latin typeface="Times New Roman" panose="02020603050405020304" charset="0"/>
                <a:ea typeface="黑体" panose="02010609060101010101" charset="-122"/>
              </a:rPr>
              <a:t>通过自相关系数 ACF 和偏自相关系数 PACF 确定自回归项数 p 和滑动平均项数 q</a:t>
            </a:r>
            <a:r>
              <a:rPr lang="en-US" altLang="zh-HK" sz="1400" b="1" dirty="0">
                <a:solidFill>
                  <a:srgbClr val="485766"/>
                </a:solidFill>
                <a:latin typeface="Times New Roman" panose="02020603050405020304" charset="0"/>
                <a:ea typeface="黑体" panose="02010609060101010101" charset="-122"/>
              </a:rPr>
              <a:t> </a:t>
            </a:r>
            <a:endParaRPr lang="en-US" altLang="zh-HK" sz="1400" b="1" dirty="0">
              <a:solidFill>
                <a:srgbClr val="485766"/>
              </a:solidFill>
              <a:latin typeface="Times New Roman" panose="02020603050405020304" charset="0"/>
              <a:ea typeface="黑体" panose="02010609060101010101" charset="-122"/>
            </a:endParaRPr>
          </a:p>
          <a:p>
            <a:pPr algn="just"/>
            <a:endParaRPr lang="en-US" altLang="zh-HK" sz="1400" b="1" dirty="0">
              <a:solidFill>
                <a:srgbClr val="485766"/>
              </a:solidFill>
              <a:latin typeface="Times New Roman" panose="02020603050405020304" charset="0"/>
              <a:ea typeface="黑体" panose="02010609060101010101" charset="-122"/>
            </a:endParaRPr>
          </a:p>
        </p:txBody>
      </p:sp>
      <p:grpSp>
        <p:nvGrpSpPr>
          <p:cNvPr id="3" name="组合 2"/>
          <p:cNvGrpSpPr/>
          <p:nvPr/>
        </p:nvGrpSpPr>
        <p:grpSpPr>
          <a:xfrm>
            <a:off x="159654" y="86955"/>
            <a:ext cx="3444158" cy="985154"/>
            <a:chOff x="0" y="174039"/>
            <a:chExt cx="3444158" cy="985154"/>
          </a:xfrm>
        </p:grpSpPr>
        <p:sp>
          <p:nvSpPr>
            <p:cNvPr id="4" name="文本框 3"/>
            <p:cNvSpPr txBox="1"/>
            <p:nvPr/>
          </p:nvSpPr>
          <p:spPr>
            <a:xfrm>
              <a:off x="267877" y="174039"/>
              <a:ext cx="3176281" cy="645160"/>
            </a:xfrm>
            <a:prstGeom prst="rect">
              <a:avLst/>
            </a:prstGeom>
            <a:noFill/>
          </p:spPr>
          <p:txBody>
            <a:bodyPr wrap="square" rtlCol="0">
              <a:spAutoFit/>
            </a:bodyPr>
            <a:p>
              <a:r>
                <a:rPr lang="zh-CN" altLang="zh-HK" sz="3600" b="1" dirty="0">
                  <a:solidFill>
                    <a:srgbClr val="2E75B6"/>
                  </a:solidFill>
                  <a:latin typeface="Times New Roman" panose="02020603050405020304" charset="0"/>
                  <a:ea typeface="黑体" panose="02010609060101010101" charset="-122"/>
                </a:rPr>
                <a:t>养老床位预测</a:t>
              </a:r>
              <a:endParaRPr lang="zh-CN" altLang="zh-HK" sz="3600" b="1" dirty="0">
                <a:solidFill>
                  <a:srgbClr val="2E75B6"/>
                </a:solidFill>
                <a:latin typeface="Times New Roman" panose="02020603050405020304" charset="0"/>
                <a:ea typeface="黑体" panose="02010609060101010101" charset="-122"/>
              </a:endParaRPr>
            </a:p>
          </p:txBody>
        </p:sp>
        <p:sp>
          <p:nvSpPr>
            <p:cNvPr id="5" name="文本框 4"/>
            <p:cNvSpPr txBox="1"/>
            <p:nvPr/>
          </p:nvSpPr>
          <p:spPr>
            <a:xfrm>
              <a:off x="267877" y="760413"/>
              <a:ext cx="2620469" cy="398780"/>
            </a:xfrm>
            <a:prstGeom prst="rect">
              <a:avLst/>
            </a:prstGeom>
            <a:noFill/>
          </p:spPr>
          <p:txBody>
            <a:bodyPr wrap="square" rtlCol="0">
              <a:spAutoFit/>
            </a:bodyPr>
            <a:p>
              <a:pPr algn="ctr"/>
              <a:r>
                <a:rPr lang="zh-CN" altLang="en-US" sz="2000">
                  <a:latin typeface="Times New Roman" panose="02020603050405020304" charset="0"/>
                  <a:ea typeface="黑体" panose="02010609060101010101" charset="-122"/>
                  <a:sym typeface="+mn-ea"/>
                </a:rPr>
                <a:t>ARIMA时间序列分析</a:t>
              </a:r>
              <a:endParaRPr lang="zh-CN" altLang="en-US" sz="2000" b="1" dirty="0">
                <a:solidFill>
                  <a:srgbClr val="485766"/>
                </a:solidFill>
                <a:latin typeface="Times New Roman" panose="02020603050405020304" charset="0"/>
                <a:ea typeface="黑体" panose="02010609060101010101" charset="-122"/>
                <a:sym typeface="+mn-ea"/>
              </a:endParaRPr>
            </a:p>
          </p:txBody>
        </p:sp>
        <p:sp>
          <p:nvSpPr>
            <p:cNvPr id="6" name="矩形 5"/>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ea typeface="黑体" panose="02010609060101010101" charset="-122"/>
              </a:endParaRPr>
            </a:p>
          </p:txBody>
        </p:sp>
      </p:grpSp>
      <p:sp>
        <p:nvSpPr>
          <p:cNvPr id="7" name="文本框 6"/>
          <p:cNvSpPr txBox="1"/>
          <p:nvPr/>
        </p:nvSpPr>
        <p:spPr>
          <a:xfrm>
            <a:off x="158750" y="1731010"/>
            <a:ext cx="1219200" cy="398780"/>
          </a:xfrm>
          <a:prstGeom prst="rect">
            <a:avLst/>
          </a:prstGeom>
          <a:noFill/>
        </p:spPr>
        <p:txBody>
          <a:bodyPr wrap="square" rtlCol="0">
            <a:spAutoFit/>
          </a:bodyPr>
          <a:p>
            <a:pPr algn="ctr"/>
            <a:r>
              <a:rPr lang="en-US" altLang="zh-CN" sz="2000">
                <a:solidFill>
                  <a:schemeClr val="bg1"/>
                </a:solidFill>
                <a:latin typeface="Times New Roman" panose="02020603050405020304" charset="0"/>
                <a:ea typeface="黑体" panose="02010609060101010101" charset="-122"/>
              </a:rPr>
              <a:t>Step 1</a:t>
            </a:r>
            <a:endParaRPr lang="en-US" altLang="zh-CN" sz="2000">
              <a:solidFill>
                <a:schemeClr val="bg1"/>
              </a:solidFill>
              <a:latin typeface="Times New Roman" panose="02020603050405020304" charset="0"/>
              <a:ea typeface="黑体" panose="02010609060101010101" charset="-122"/>
            </a:endParaRPr>
          </a:p>
        </p:txBody>
      </p:sp>
      <p:sp>
        <p:nvSpPr>
          <p:cNvPr id="8" name="文本框 7"/>
          <p:cNvSpPr txBox="1"/>
          <p:nvPr/>
        </p:nvSpPr>
        <p:spPr>
          <a:xfrm>
            <a:off x="158750" y="3229610"/>
            <a:ext cx="1219200" cy="398780"/>
          </a:xfrm>
          <a:prstGeom prst="rect">
            <a:avLst/>
          </a:prstGeom>
          <a:noFill/>
        </p:spPr>
        <p:txBody>
          <a:bodyPr wrap="square" rtlCol="0">
            <a:spAutoFit/>
          </a:bodyPr>
          <a:p>
            <a:pPr algn="ctr"/>
            <a:r>
              <a:rPr lang="en-US" altLang="zh-CN" sz="2000">
                <a:solidFill>
                  <a:schemeClr val="bg1"/>
                </a:solidFill>
                <a:latin typeface="Times New Roman" panose="02020603050405020304" charset="0"/>
                <a:ea typeface="黑体" panose="02010609060101010101" charset="-122"/>
              </a:rPr>
              <a:t>Step 2</a:t>
            </a:r>
            <a:endParaRPr lang="en-US" altLang="zh-CN" sz="2000">
              <a:solidFill>
                <a:schemeClr val="bg1"/>
              </a:solidFill>
              <a:latin typeface="Times New Roman" panose="02020603050405020304" charset="0"/>
              <a:ea typeface="黑体" panose="02010609060101010101" charset="-122"/>
            </a:endParaRPr>
          </a:p>
        </p:txBody>
      </p:sp>
      <p:sp>
        <p:nvSpPr>
          <p:cNvPr id="9" name="文本框 8"/>
          <p:cNvSpPr txBox="1"/>
          <p:nvPr/>
        </p:nvSpPr>
        <p:spPr>
          <a:xfrm>
            <a:off x="158750" y="4823460"/>
            <a:ext cx="1219200" cy="398780"/>
          </a:xfrm>
          <a:prstGeom prst="rect">
            <a:avLst/>
          </a:prstGeom>
          <a:noFill/>
        </p:spPr>
        <p:txBody>
          <a:bodyPr wrap="square" rtlCol="0">
            <a:spAutoFit/>
          </a:bodyPr>
          <a:p>
            <a:pPr algn="ctr"/>
            <a:r>
              <a:rPr lang="en-US" altLang="zh-CN" sz="2000">
                <a:solidFill>
                  <a:schemeClr val="bg1"/>
                </a:solidFill>
                <a:latin typeface="Times New Roman" panose="02020603050405020304" charset="0"/>
                <a:ea typeface="黑体" panose="02010609060101010101" charset="-122"/>
              </a:rPr>
              <a:t>Step 3</a:t>
            </a:r>
            <a:endParaRPr lang="en-US" altLang="zh-CN" sz="2000">
              <a:solidFill>
                <a:schemeClr val="bg1"/>
              </a:solidFill>
              <a:latin typeface="Times New Roman" panose="02020603050405020304" charset="0"/>
              <a:ea typeface="黑体" panose="02010609060101010101" charset="-122"/>
            </a:endParaRPr>
          </a:p>
        </p:txBody>
      </p:sp>
      <p:pic>
        <p:nvPicPr>
          <p:cNvPr id="2" name="图片 1" descr="MommyTalk1665590344400"/>
          <p:cNvPicPr>
            <a:picLocks noChangeAspect="1"/>
          </p:cNvPicPr>
          <p:nvPr/>
        </p:nvPicPr>
        <p:blipFill>
          <a:blip r:embed="rId1"/>
          <a:stretch>
            <a:fillRect/>
          </a:stretch>
        </p:blipFill>
        <p:spPr>
          <a:xfrm>
            <a:off x="1791335" y="5127625"/>
            <a:ext cx="3493135" cy="737235"/>
          </a:xfrm>
          <a:prstGeom prst="rect">
            <a:avLst/>
          </a:prstGeom>
        </p:spPr>
      </p:pic>
      <p:pic>
        <p:nvPicPr>
          <p:cNvPr id="10" name="图片 9" descr="MommyTalk1665590397175"/>
          <p:cNvPicPr>
            <a:picLocks noChangeAspect="1"/>
          </p:cNvPicPr>
          <p:nvPr/>
        </p:nvPicPr>
        <p:blipFill>
          <a:blip r:embed="rId2"/>
          <a:stretch>
            <a:fillRect/>
          </a:stretch>
        </p:blipFill>
        <p:spPr>
          <a:xfrm>
            <a:off x="1719580" y="5660390"/>
            <a:ext cx="8451850" cy="1212215"/>
          </a:xfrm>
          <a:prstGeom prst="rect">
            <a:avLst/>
          </a:prstGeom>
        </p:spPr>
      </p:pic>
    </p:spTree>
  </p:cSld>
  <p:clrMapOvr>
    <a:masterClrMapping/>
  </p:clrMapOvr>
  <p:transition>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86955"/>
            <a:ext cx="3444158" cy="985154"/>
            <a:chOff x="0" y="174039"/>
            <a:chExt cx="3444158" cy="985154"/>
          </a:xfrm>
        </p:grpSpPr>
        <p:sp>
          <p:nvSpPr>
            <p:cNvPr id="35" name="文本框 34"/>
            <p:cNvSpPr txBox="1"/>
            <p:nvPr/>
          </p:nvSpPr>
          <p:spPr>
            <a:xfrm>
              <a:off x="267877" y="174039"/>
              <a:ext cx="3176281" cy="645160"/>
            </a:xfrm>
            <a:prstGeom prst="rect">
              <a:avLst/>
            </a:prstGeom>
            <a:noFill/>
          </p:spPr>
          <p:txBody>
            <a:bodyPr wrap="square" rtlCol="0">
              <a:spAutoFit/>
            </a:bodyPr>
            <a:lstStyle/>
            <a:p>
              <a:r>
                <a:rPr lang="zh-CN" altLang="zh-HK" sz="3600" b="1" dirty="0">
                  <a:solidFill>
                    <a:srgbClr val="2E75B6"/>
                  </a:solidFill>
                  <a:latin typeface="Times New Roman" panose="02020603050405020304" charset="0"/>
                  <a:ea typeface="黑体" panose="02010609060101010101" charset="-122"/>
                </a:rPr>
                <a:t>养老床位预测</a:t>
              </a:r>
              <a:endParaRPr lang="zh-CN" altLang="zh-HK" sz="3600" b="1" dirty="0">
                <a:solidFill>
                  <a:srgbClr val="2E75B6"/>
                </a:solidFill>
                <a:latin typeface="Times New Roman" panose="02020603050405020304" charset="0"/>
                <a:ea typeface="黑体" panose="02010609060101010101" charset="-122"/>
              </a:endParaRPr>
            </a:p>
          </p:txBody>
        </p:sp>
        <p:sp>
          <p:nvSpPr>
            <p:cNvPr id="36" name="文本框 35"/>
            <p:cNvSpPr txBox="1"/>
            <p:nvPr/>
          </p:nvSpPr>
          <p:spPr>
            <a:xfrm>
              <a:off x="267877" y="760413"/>
              <a:ext cx="2620469" cy="398780"/>
            </a:xfrm>
            <a:prstGeom prst="rect">
              <a:avLst/>
            </a:prstGeom>
            <a:noFill/>
          </p:spPr>
          <p:txBody>
            <a:bodyPr wrap="square" rtlCol="0">
              <a:spAutoFit/>
            </a:bodyPr>
            <a:lstStyle/>
            <a:p>
              <a:r>
                <a:rPr lang="zh-CN" altLang="zh-HK" sz="2000" b="1" dirty="0">
                  <a:solidFill>
                    <a:srgbClr val="485766"/>
                  </a:solidFill>
                  <a:latin typeface="Times New Roman" panose="02020603050405020304" charset="0"/>
                  <a:ea typeface="黑体" panose="02010609060101010101" charset="-122"/>
                </a:rPr>
                <a:t>数据预处理</a:t>
              </a:r>
              <a:endParaRPr lang="zh-CN" altLang="zh-HK" sz="2000" b="1" dirty="0">
                <a:solidFill>
                  <a:srgbClr val="485766"/>
                </a:solidFill>
                <a:latin typeface="Times New Roman" panose="02020603050405020304" charset="0"/>
                <a:ea typeface="黑体" panose="02010609060101010101"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grpSp>
      <p:sp>
        <p:nvSpPr>
          <p:cNvPr id="56" name="矩形 55"/>
          <p:cNvSpPr/>
          <p:nvPr/>
        </p:nvSpPr>
        <p:spPr>
          <a:xfrm>
            <a:off x="159385" y="1396365"/>
            <a:ext cx="1219200" cy="1219200"/>
          </a:xfrm>
          <a:prstGeom prst="rect">
            <a:avLst/>
          </a:pr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ea typeface="黑体" panose="02010609060101010101" charset="-122"/>
            </a:endParaRPr>
          </a:p>
        </p:txBody>
      </p:sp>
      <p:sp>
        <p:nvSpPr>
          <p:cNvPr id="2" name="文本框 1"/>
          <p:cNvSpPr txBox="1"/>
          <p:nvPr/>
        </p:nvSpPr>
        <p:spPr>
          <a:xfrm>
            <a:off x="158750" y="1806575"/>
            <a:ext cx="1219835" cy="398780"/>
          </a:xfrm>
          <a:prstGeom prst="rect">
            <a:avLst/>
          </a:prstGeom>
          <a:noFill/>
        </p:spPr>
        <p:txBody>
          <a:bodyPr wrap="square" rtlCol="0">
            <a:spAutoFit/>
          </a:bodyPr>
          <a:p>
            <a:pPr algn="ctr"/>
            <a:r>
              <a:rPr lang="en-US" altLang="zh-CN" sz="2000">
                <a:solidFill>
                  <a:schemeClr val="bg1"/>
                </a:solidFill>
                <a:latin typeface="Times New Roman" panose="02020603050405020304" charset="0"/>
                <a:ea typeface="黑体" panose="02010609060101010101" charset="-122"/>
              </a:rPr>
              <a:t>Step 4</a:t>
            </a:r>
            <a:endParaRPr lang="en-US" altLang="zh-CN" sz="2000">
              <a:solidFill>
                <a:schemeClr val="bg1"/>
              </a:solidFill>
              <a:latin typeface="Times New Roman" panose="02020603050405020304" charset="0"/>
              <a:ea typeface="黑体" panose="02010609060101010101" charset="-122"/>
            </a:endParaRPr>
          </a:p>
        </p:txBody>
      </p:sp>
      <p:sp>
        <p:nvSpPr>
          <p:cNvPr id="3" name="文本框 2"/>
          <p:cNvSpPr txBox="1"/>
          <p:nvPr/>
        </p:nvSpPr>
        <p:spPr>
          <a:xfrm>
            <a:off x="1797050" y="1396365"/>
            <a:ext cx="9923780" cy="1174115"/>
          </a:xfrm>
          <a:prstGeom prst="rect">
            <a:avLst/>
          </a:prstGeom>
          <a:noFill/>
        </p:spPr>
        <p:txBody>
          <a:bodyPr wrap="square" rtlCol="0">
            <a:spAutoFit/>
          </a:bodyPr>
          <a:p>
            <a:pPr>
              <a:lnSpc>
                <a:spcPct val="110000"/>
              </a:lnSpc>
            </a:pPr>
            <a:r>
              <a:rPr lang="zh-CN" altLang="en-US" sz="2400" b="1">
                <a:solidFill>
                  <a:srgbClr val="485766"/>
                </a:solidFill>
                <a:latin typeface="Times New Roman" panose="02020603050405020304" charset="0"/>
                <a:ea typeface="黑体" panose="02010609060101010101" charset="-122"/>
                <a:cs typeface="微软雅黑" panose="020B0503020204020204" pitchFamily="34" charset="-122"/>
              </a:rPr>
              <a:t>拟合 ARIMA 模型 (p,d,q) 并进行预测</a:t>
            </a:r>
            <a:endParaRPr lang="zh-CN" altLang="en-US" sz="2400" b="1">
              <a:solidFill>
                <a:srgbClr val="485766"/>
              </a:solidFill>
              <a:latin typeface="Times New Roman" panose="02020603050405020304" charset="0"/>
              <a:ea typeface="黑体" panose="02010609060101010101" charset="-122"/>
              <a:cs typeface="微软雅黑" panose="020B0503020204020204" pitchFamily="34" charset="-122"/>
            </a:endParaRPr>
          </a:p>
          <a:p>
            <a:pPr>
              <a:lnSpc>
                <a:spcPct val="110000"/>
              </a:lnSpc>
            </a:pPr>
            <a:r>
              <a:rPr lang="zh-CN" altLang="en-US" sz="2000">
                <a:solidFill>
                  <a:srgbClr val="485766"/>
                </a:solidFill>
                <a:latin typeface="Times New Roman" panose="02020603050405020304" charset="0"/>
                <a:ea typeface="黑体" panose="02010609060101010101" charset="-122"/>
                <a:cs typeface="微软雅黑" panose="020B0503020204020204" pitchFamily="34" charset="-122"/>
              </a:rPr>
              <a:t>以人口数量为例，利用 SPSS 软件进行平稳性分析，得到的原始数据的自相关性图和偏自相关性图如下。</a:t>
            </a:r>
            <a:endParaRPr lang="zh-CN" altLang="en-US" sz="2000">
              <a:solidFill>
                <a:srgbClr val="485766"/>
              </a:solidFill>
              <a:latin typeface="Times New Roman" panose="02020603050405020304" charset="0"/>
              <a:ea typeface="黑体" panose="02010609060101010101" charset="-122"/>
              <a:cs typeface="微软雅黑" panose="020B0503020204020204" pitchFamily="34" charset="-122"/>
            </a:endParaRPr>
          </a:p>
        </p:txBody>
      </p:sp>
      <p:pic>
        <p:nvPicPr>
          <p:cNvPr id="26" name="图片 26"/>
          <p:cNvPicPr>
            <a:picLocks noChangeAspect="1"/>
          </p:cNvPicPr>
          <p:nvPr/>
        </p:nvPicPr>
        <p:blipFill>
          <a:blip r:embed="rId1"/>
          <a:stretch>
            <a:fillRect/>
          </a:stretch>
        </p:blipFill>
        <p:spPr>
          <a:xfrm>
            <a:off x="159385" y="2615565"/>
            <a:ext cx="5993130" cy="3601720"/>
          </a:xfrm>
          <a:prstGeom prst="rect">
            <a:avLst/>
          </a:prstGeom>
        </p:spPr>
      </p:pic>
      <p:pic>
        <p:nvPicPr>
          <p:cNvPr id="27" name="图片 27"/>
          <p:cNvPicPr>
            <a:picLocks noChangeAspect="1"/>
          </p:cNvPicPr>
          <p:nvPr/>
        </p:nvPicPr>
        <p:blipFill>
          <a:blip r:embed="rId2"/>
          <a:stretch>
            <a:fillRect/>
          </a:stretch>
        </p:blipFill>
        <p:spPr>
          <a:xfrm>
            <a:off x="6151880" y="2615565"/>
            <a:ext cx="6039485" cy="3601720"/>
          </a:xfrm>
          <a:prstGeom prst="rect">
            <a:avLst/>
          </a:prstGeom>
        </p:spPr>
      </p:pic>
    </p:spTree>
  </p:cSld>
  <p:clrMapOvr>
    <a:masterClrMapping/>
  </p:clrMapOvr>
  <p:transition>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p:nvPr/>
        </p:nvSpPr>
        <p:spPr>
          <a:xfrm>
            <a:off x="-1831975" y="1172845"/>
            <a:ext cx="8729980" cy="521970"/>
          </a:xfrm>
          <a:prstGeom prst="rect">
            <a:avLst/>
          </a:prstGeom>
          <a:noFill/>
        </p:spPr>
        <p:txBody>
          <a:bodyPr wrap="square" rtlCol="0">
            <a:spAutoFit/>
          </a:bodyPr>
          <a:lstStyle/>
          <a:p>
            <a:pPr algn="ctr"/>
            <a:r>
              <a:rPr lang="zh-CN" altLang="zh-HK" sz="2800" b="1" dirty="0">
                <a:solidFill>
                  <a:srgbClr val="485766"/>
                </a:solidFill>
                <a:latin typeface="Times New Roman" panose="02020603050405020304" charset="0"/>
                <a:ea typeface="黑体" panose="02010609060101010101" charset="-122"/>
              </a:rPr>
              <a:t>得到的预测结果</a:t>
            </a:r>
            <a:endParaRPr lang="zh-CN" altLang="zh-HK" sz="2800" b="1" dirty="0">
              <a:solidFill>
                <a:srgbClr val="485766"/>
              </a:solidFill>
              <a:latin typeface="Times New Roman" panose="02020603050405020304" charset="0"/>
              <a:ea typeface="黑体" panose="02010609060101010101" charset="-122"/>
            </a:endParaRPr>
          </a:p>
        </p:txBody>
      </p:sp>
      <p:grpSp>
        <p:nvGrpSpPr>
          <p:cNvPr id="52" name="组合 51"/>
          <p:cNvGrpSpPr/>
          <p:nvPr/>
        </p:nvGrpSpPr>
        <p:grpSpPr>
          <a:xfrm>
            <a:off x="159654" y="86955"/>
            <a:ext cx="3444158" cy="985154"/>
            <a:chOff x="0" y="174039"/>
            <a:chExt cx="3444158" cy="985154"/>
          </a:xfrm>
        </p:grpSpPr>
        <p:sp>
          <p:nvSpPr>
            <p:cNvPr id="53" name="文本框 52"/>
            <p:cNvSpPr txBox="1"/>
            <p:nvPr/>
          </p:nvSpPr>
          <p:spPr>
            <a:xfrm>
              <a:off x="267877" y="174039"/>
              <a:ext cx="3176281" cy="645160"/>
            </a:xfrm>
            <a:prstGeom prst="rect">
              <a:avLst/>
            </a:prstGeom>
            <a:noFill/>
          </p:spPr>
          <p:txBody>
            <a:bodyPr wrap="square" rtlCol="0">
              <a:spAutoFit/>
            </a:bodyPr>
            <a:lstStyle/>
            <a:p>
              <a:r>
                <a:rPr lang="zh-CN" altLang="en-US" sz="3600" b="1" dirty="0" smtClean="0">
                  <a:solidFill>
                    <a:srgbClr val="2E75B6"/>
                  </a:solidFill>
                  <a:latin typeface="Times New Roman" panose="02020603050405020304" charset="0"/>
                  <a:ea typeface="黑体" panose="02010609060101010101" charset="-122"/>
                </a:rPr>
                <a:t>养老床位预测</a:t>
              </a:r>
              <a:endParaRPr lang="zh-CN" altLang="en-US" sz="3600" b="1" dirty="0" smtClean="0">
                <a:solidFill>
                  <a:srgbClr val="2E75B6"/>
                </a:solidFill>
                <a:latin typeface="Times New Roman" panose="02020603050405020304" charset="0"/>
                <a:ea typeface="黑体" panose="02010609060101010101" charset="-122"/>
              </a:endParaRPr>
            </a:p>
          </p:txBody>
        </p:sp>
        <p:sp>
          <p:nvSpPr>
            <p:cNvPr id="54" name="文本框 53"/>
            <p:cNvSpPr txBox="1"/>
            <p:nvPr/>
          </p:nvSpPr>
          <p:spPr>
            <a:xfrm>
              <a:off x="267877" y="760413"/>
              <a:ext cx="2620469" cy="398780"/>
            </a:xfrm>
            <a:prstGeom prst="rect">
              <a:avLst/>
            </a:prstGeom>
            <a:noFill/>
          </p:spPr>
          <p:txBody>
            <a:bodyPr wrap="square" rtlCol="0">
              <a:spAutoFit/>
            </a:bodyPr>
            <a:lstStyle/>
            <a:p>
              <a:r>
                <a:rPr lang="zh-CN" altLang="zh-HK" sz="2000" b="1" dirty="0">
                  <a:solidFill>
                    <a:srgbClr val="485766"/>
                  </a:solidFill>
                  <a:latin typeface="Times New Roman" panose="02020603050405020304" charset="0"/>
                  <a:ea typeface="黑体" panose="02010609060101010101" charset="-122"/>
                </a:rPr>
                <a:t>数据预处理</a:t>
              </a:r>
              <a:endParaRPr lang="zh-CN" altLang="zh-HK" sz="2000" b="1" dirty="0">
                <a:solidFill>
                  <a:srgbClr val="485766"/>
                </a:solidFill>
                <a:latin typeface="Times New Roman" panose="02020603050405020304" charset="0"/>
                <a:ea typeface="黑体" panose="02010609060101010101" charset="-122"/>
              </a:endParaRPr>
            </a:p>
          </p:txBody>
        </p:sp>
        <p:sp>
          <p:nvSpPr>
            <p:cNvPr id="55" name="矩形 54"/>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grpSp>
      <p:graphicFrame>
        <p:nvGraphicFramePr>
          <p:cNvPr id="35" name="表格 34"/>
          <p:cNvGraphicFramePr/>
          <p:nvPr>
            <p:custDataLst>
              <p:tags r:id="rId1"/>
            </p:custDataLst>
          </p:nvPr>
        </p:nvGraphicFramePr>
        <p:xfrm>
          <a:off x="1360805" y="1794942"/>
          <a:ext cx="9107170" cy="3267710"/>
        </p:xfrm>
        <a:graphic>
          <a:graphicData uri="http://schemas.openxmlformats.org/drawingml/2006/table">
            <a:tbl>
              <a:tblPr firstRow="1" bandRow="1">
                <a:tableStyleId>{5940675A-B579-460E-94D1-54222C63F5DA}</a:tableStyleId>
              </a:tblPr>
              <a:tblGrid>
                <a:gridCol w="980440"/>
                <a:gridCol w="1336040"/>
                <a:gridCol w="1327785"/>
                <a:gridCol w="1810385"/>
                <a:gridCol w="1581150"/>
                <a:gridCol w="2071370"/>
              </a:tblGrid>
              <a:tr h="647065">
                <a:tc>
                  <a:txBody>
                    <a:bodyPr/>
                    <a:p>
                      <a:pPr indent="0" algn="ctr">
                        <a:lnSpc>
                          <a:spcPct val="120000"/>
                        </a:lnSpc>
                        <a:spcBef>
                          <a:spcPts val="0"/>
                        </a:spcBef>
                        <a:spcAft>
                          <a:spcPts val="0"/>
                        </a:spcAft>
                        <a:buNone/>
                      </a:pPr>
                      <a:r>
                        <a:rPr lang="en-US" sz="1400" b="1">
                          <a:solidFill>
                            <a:srgbClr val="646464"/>
                          </a:solidFill>
                          <a:latin typeface="Times New Roman" panose="02020603050405020304" charset="0"/>
                          <a:ea typeface="黑体" panose="02010609060101010101" charset="-122"/>
                        </a:rPr>
                        <a:t>年份</a:t>
                      </a:r>
                      <a:endParaRPr lang="en-US" sz="1400" b="1">
                        <a:solidFill>
                          <a:srgbClr val="646464"/>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1">
                          <a:solidFill>
                            <a:srgbClr val="646464"/>
                          </a:solidFill>
                          <a:latin typeface="Times New Roman" panose="02020603050405020304" charset="0"/>
                          <a:ea typeface="黑体" panose="02010609060101010101" charset="-122"/>
                        </a:rPr>
                        <a:t>人口数量（亿人）</a:t>
                      </a:r>
                      <a:endParaRPr lang="en-US" sz="1400" b="1">
                        <a:solidFill>
                          <a:srgbClr val="646464"/>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1">
                          <a:solidFill>
                            <a:srgbClr val="646464"/>
                          </a:solidFill>
                          <a:latin typeface="Times New Roman" panose="02020603050405020304" charset="0"/>
                          <a:ea typeface="黑体" panose="02010609060101010101" charset="-122"/>
                          <a:cs typeface="微软雅黑" panose="020B0503020204020204" pitchFamily="34" charset="-122"/>
                        </a:rPr>
                        <a:t>恩格尔系数（%）</a:t>
                      </a:r>
                      <a:endParaRPr lang="en-US" sz="1400" b="1">
                        <a:solidFill>
                          <a:srgbClr val="646464"/>
                        </a:solidFill>
                        <a:latin typeface="Times New Roman" panose="02020603050405020304" charset="0"/>
                        <a:ea typeface="黑体" panose="02010609060101010101" charset="-122"/>
                        <a:cs typeface="微软雅黑" panose="020B0503020204020204" pitchFamily="34"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1">
                          <a:solidFill>
                            <a:srgbClr val="646464"/>
                          </a:solidFill>
                          <a:latin typeface="Times New Roman" panose="02020603050405020304" charset="0"/>
                          <a:ea typeface="黑体" panose="02010609060101010101" charset="-122"/>
                          <a:cs typeface="微软雅黑" panose="020B0503020204020204" pitchFamily="34" charset="-122"/>
                        </a:rPr>
                        <a:t>抚养比（%）</a:t>
                      </a:r>
                      <a:endParaRPr lang="en-US" sz="1400" b="1">
                        <a:solidFill>
                          <a:srgbClr val="646464"/>
                        </a:solidFill>
                        <a:latin typeface="Times New Roman" panose="02020603050405020304" charset="0"/>
                        <a:ea typeface="黑体" panose="02010609060101010101" charset="-122"/>
                        <a:cs typeface="微软雅黑" panose="020B0503020204020204" pitchFamily="34"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1">
                          <a:solidFill>
                            <a:srgbClr val="646464"/>
                          </a:solidFill>
                          <a:latin typeface="Times New Roman" panose="02020603050405020304" charset="0"/>
                          <a:ea typeface="黑体" panose="02010609060101010101" charset="-122"/>
                        </a:rPr>
                        <a:t>居民消费水平（元）</a:t>
                      </a:r>
                      <a:endParaRPr lang="en-US" sz="1400" b="1">
                        <a:solidFill>
                          <a:srgbClr val="646464"/>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1">
                          <a:solidFill>
                            <a:srgbClr val="646464"/>
                          </a:solidFill>
                          <a:latin typeface="Times New Roman" panose="02020603050405020304" charset="0"/>
                          <a:ea typeface="黑体" panose="02010609060101010101" charset="-122"/>
                        </a:rPr>
                        <a:t>城乡比重（％）</a:t>
                      </a:r>
                      <a:endParaRPr lang="en-US" sz="1400" b="1">
                        <a:solidFill>
                          <a:srgbClr val="646464"/>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r>
              <a:tr h="508000">
                <a:tc>
                  <a:txBody>
                    <a:bodyPr/>
                    <a:p>
                      <a:pPr indent="0" algn="ctr">
                        <a:lnSpc>
                          <a:spcPct val="120000"/>
                        </a:lnSpc>
                        <a:spcBef>
                          <a:spcPts val="0"/>
                        </a:spcBef>
                        <a:spcAft>
                          <a:spcPts val="0"/>
                        </a:spcAft>
                        <a:buNone/>
                      </a:pPr>
                      <a:r>
                        <a:rPr lang="en-US" sz="1200" b="0">
                          <a:solidFill>
                            <a:srgbClr val="646464"/>
                          </a:solidFill>
                          <a:latin typeface="Times New Roman" panose="02020603050405020304" charset="0"/>
                          <a:ea typeface="黑体" panose="02010609060101010101" charset="-122"/>
                        </a:rPr>
                        <a:t>2021</a:t>
                      </a:r>
                      <a:endParaRPr lang="en-US" sz="1200" b="0">
                        <a:solidFill>
                          <a:srgbClr val="646464"/>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14.073</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29.74</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21.689</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22088.9</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34.69636364</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r>
              <a:tr h="508000">
                <a:tc>
                  <a:txBody>
                    <a:bodyPr/>
                    <a:p>
                      <a:pPr indent="0" algn="ctr">
                        <a:lnSpc>
                          <a:spcPct val="120000"/>
                        </a:lnSpc>
                        <a:spcBef>
                          <a:spcPts val="0"/>
                        </a:spcBef>
                        <a:spcAft>
                          <a:spcPts val="0"/>
                        </a:spcAft>
                        <a:buNone/>
                      </a:pPr>
                      <a:r>
                        <a:rPr lang="en-US" sz="1200" b="0">
                          <a:solidFill>
                            <a:srgbClr val="646464"/>
                          </a:solidFill>
                          <a:latin typeface="Times New Roman" panose="02020603050405020304" charset="0"/>
                          <a:ea typeface="黑体" panose="02010609060101010101" charset="-122"/>
                        </a:rPr>
                        <a:t>2022</a:t>
                      </a:r>
                      <a:endParaRPr lang="en-US" altLang="en-US" sz="1200" b="0">
                        <a:solidFill>
                          <a:srgbClr val="646464"/>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14.127</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29.28</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23.768</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22967.8</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33.28272727</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r>
              <a:tr h="508000">
                <a:tc>
                  <a:txBody>
                    <a:bodyPr/>
                    <a:p>
                      <a:pPr indent="0" algn="ctr">
                        <a:lnSpc>
                          <a:spcPct val="120000"/>
                        </a:lnSpc>
                        <a:spcBef>
                          <a:spcPts val="0"/>
                        </a:spcBef>
                        <a:spcAft>
                          <a:spcPts val="0"/>
                        </a:spcAft>
                        <a:buNone/>
                      </a:pPr>
                      <a:r>
                        <a:rPr lang="en-US" sz="1200" b="0">
                          <a:solidFill>
                            <a:srgbClr val="646464"/>
                          </a:solidFill>
                          <a:latin typeface="Times New Roman" panose="02020603050405020304" charset="0"/>
                          <a:ea typeface="黑体" panose="02010609060101010101" charset="-122"/>
                        </a:rPr>
                        <a:t>2023</a:t>
                      </a:r>
                      <a:endParaRPr lang="en-US" altLang="en-US" sz="1200" b="0">
                        <a:solidFill>
                          <a:srgbClr val="646464"/>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14.18</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28.82</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25.937</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23846.7</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31.86909091</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r>
              <a:tr h="508000">
                <a:tc>
                  <a:txBody>
                    <a:bodyPr/>
                    <a:p>
                      <a:pPr indent="0" algn="ctr">
                        <a:lnSpc>
                          <a:spcPct val="120000"/>
                        </a:lnSpc>
                        <a:spcBef>
                          <a:spcPts val="0"/>
                        </a:spcBef>
                        <a:spcAft>
                          <a:spcPts val="0"/>
                        </a:spcAft>
                        <a:buNone/>
                      </a:pPr>
                      <a:r>
                        <a:rPr lang="en-US" sz="1200" b="0">
                          <a:solidFill>
                            <a:srgbClr val="646464"/>
                          </a:solidFill>
                          <a:latin typeface="Times New Roman" panose="02020603050405020304" charset="0"/>
                          <a:ea typeface="黑体" panose="02010609060101010101" charset="-122"/>
                        </a:rPr>
                        <a:t>2024</a:t>
                      </a:r>
                      <a:endParaRPr lang="en-US" altLang="en-US" sz="1200" b="0">
                        <a:solidFill>
                          <a:srgbClr val="646464"/>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14.234</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28.36</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28.195</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24725.6</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30.45545455</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r>
              <a:tr h="508000">
                <a:tc>
                  <a:txBody>
                    <a:bodyPr/>
                    <a:p>
                      <a:pPr indent="0" algn="ctr">
                        <a:lnSpc>
                          <a:spcPct val="120000"/>
                        </a:lnSpc>
                        <a:spcBef>
                          <a:spcPts val="0"/>
                        </a:spcBef>
                        <a:spcAft>
                          <a:spcPts val="0"/>
                        </a:spcAft>
                        <a:buNone/>
                      </a:pPr>
                      <a:r>
                        <a:rPr lang="en-US" sz="1200" b="0">
                          <a:solidFill>
                            <a:srgbClr val="646464"/>
                          </a:solidFill>
                          <a:latin typeface="Times New Roman" panose="02020603050405020304" charset="0"/>
                          <a:ea typeface="黑体" panose="02010609060101010101" charset="-122"/>
                        </a:rPr>
                        <a:t>2025</a:t>
                      </a:r>
                      <a:endParaRPr lang="en-US" altLang="en-US" sz="1200" b="0">
                        <a:solidFill>
                          <a:srgbClr val="646464"/>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14.287</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27.9</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30.542</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25604.5</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29.04181818</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r>
            </a:tbl>
          </a:graphicData>
        </a:graphic>
      </p:graphicFrame>
      <p:sp>
        <p:nvSpPr>
          <p:cNvPr id="36" name="文本框 35"/>
          <p:cNvSpPr txBox="1"/>
          <p:nvPr/>
        </p:nvSpPr>
        <p:spPr>
          <a:xfrm>
            <a:off x="492125" y="5327015"/>
            <a:ext cx="11597640" cy="1308735"/>
          </a:xfrm>
          <a:prstGeom prst="rect">
            <a:avLst/>
          </a:prstGeom>
          <a:noFill/>
        </p:spPr>
        <p:txBody>
          <a:bodyPr wrap="square" rtlCol="0">
            <a:spAutoFit/>
          </a:bodyPr>
          <a:p>
            <a:pPr>
              <a:lnSpc>
                <a:spcPct val="110000"/>
              </a:lnSpc>
            </a:pPr>
            <a:r>
              <a:rPr lang="zh-CN" altLang="en-US" sz="2400">
                <a:solidFill>
                  <a:srgbClr val="485766"/>
                </a:solidFill>
                <a:latin typeface="Times New Roman" panose="02020603050405020304" charset="0"/>
                <a:ea typeface="黑体" panose="02010609060101010101" charset="-122"/>
              </a:rPr>
              <a:t>人口数量浮动不大，保持在较为稳定的状态；恩格尔系数有所下降，国民收入增加；抚养比上升且速度较快，人口老龄化日渐严重；居民消费水平上升，</a:t>
            </a:r>
            <a:r>
              <a:rPr lang="zh-CN" altLang="en-US" sz="2400">
                <a:solidFill>
                  <a:srgbClr val="485766"/>
                </a:solidFill>
                <a:latin typeface="Times New Roman" panose="02020603050405020304" charset="0"/>
                <a:ea typeface="黑体" panose="02010609060101010101" charset="-122"/>
                <a:sym typeface="+mn-ea"/>
              </a:rPr>
              <a:t>居民收入提高和消费结构逐步升级；城乡比重减小，人口加速向城市流动。</a:t>
            </a:r>
            <a:endParaRPr lang="zh-CN" altLang="en-US" sz="2400">
              <a:solidFill>
                <a:srgbClr val="485766"/>
              </a:solidFill>
              <a:latin typeface="Times New Roman" panose="02020603050405020304" charset="0"/>
              <a:ea typeface="黑体" panose="02010609060101010101" charset="-122"/>
              <a:sym typeface="+mn-ea"/>
            </a:endParaRPr>
          </a:p>
        </p:txBody>
      </p:sp>
    </p:spTree>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902994" y="658922"/>
            <a:ext cx="2386012" cy="614362"/>
            <a:chOff x="4071938" y="642938"/>
            <a:chExt cx="2386012" cy="614362"/>
          </a:xfrm>
        </p:grpSpPr>
        <p:cxnSp>
          <p:nvCxnSpPr>
            <p:cNvPr id="9" name="直接连接符 8"/>
            <p:cNvCxnSpPr/>
            <p:nvPr/>
          </p:nvCxnSpPr>
          <p:spPr>
            <a:xfrm>
              <a:off x="4071938" y="642938"/>
              <a:ext cx="2386012" cy="0"/>
            </a:xfrm>
            <a:prstGeom prst="line">
              <a:avLst/>
            </a:prstGeom>
            <a:ln>
              <a:solidFill>
                <a:srgbClr val="484848"/>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071938" y="1257300"/>
              <a:ext cx="2386012" cy="0"/>
            </a:xfrm>
            <a:prstGeom prst="line">
              <a:avLst/>
            </a:prstGeom>
            <a:ln>
              <a:solidFill>
                <a:srgbClr val="484848"/>
              </a:solidFill>
              <a:prstDash val="dash"/>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4628169" y="642938"/>
            <a:ext cx="2935662" cy="646331"/>
          </a:xfrm>
          <a:prstGeom prst="rect">
            <a:avLst/>
          </a:prstGeom>
          <a:noFill/>
        </p:spPr>
        <p:txBody>
          <a:bodyPr wrap="square" rtlCol="0">
            <a:spAutoFit/>
          </a:bodyPr>
          <a:lstStyle/>
          <a:p>
            <a:pPr algn="ctr"/>
            <a:r>
              <a:rPr lang="en-US" altLang="zh-HK" sz="3600" b="1" dirty="0" err="1" smtClean="0">
                <a:solidFill>
                  <a:srgbClr val="2E75B6"/>
                </a:solidFill>
                <a:latin typeface="微软雅黑" panose="020B0503020204020204" pitchFamily="34" charset="-122"/>
                <a:ea typeface="微软雅黑" panose="020B0503020204020204" pitchFamily="34" charset="-122"/>
              </a:rPr>
              <a:t>Con</a:t>
            </a:r>
            <a:r>
              <a:rPr lang="en-US" altLang="zh-HK" sz="3600" b="1" dirty="0" err="1" smtClean="0">
                <a:solidFill>
                  <a:srgbClr val="485766"/>
                </a:solidFill>
                <a:latin typeface="微软雅黑" panose="020B0503020204020204" pitchFamily="34" charset="-122"/>
                <a:ea typeface="微软雅黑" panose="020B0503020204020204" pitchFamily="34" charset="-122"/>
              </a:rPr>
              <a:t>tants</a:t>
            </a:r>
            <a:endParaRPr lang="zh-HK" altLang="en-US" sz="3600" b="1" dirty="0">
              <a:solidFill>
                <a:srgbClr val="485766"/>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1">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29238" b="35781"/>
          <a:stretch>
            <a:fillRect/>
          </a:stretch>
        </p:blipFill>
        <p:spPr>
          <a:xfrm>
            <a:off x="0" y="2098677"/>
            <a:ext cx="12192000" cy="2843212"/>
          </a:xfrm>
          <a:prstGeom prst="rect">
            <a:avLst/>
          </a:prstGeom>
        </p:spPr>
      </p:pic>
      <p:sp>
        <p:nvSpPr>
          <p:cNvPr id="5" name="矩形 4"/>
          <p:cNvSpPr/>
          <p:nvPr/>
        </p:nvSpPr>
        <p:spPr>
          <a:xfrm>
            <a:off x="0" y="4873627"/>
            <a:ext cx="12192000" cy="15716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2E75B6"/>
              </a:solidFill>
            </a:endParaRPr>
          </a:p>
        </p:txBody>
      </p:sp>
      <p:sp>
        <p:nvSpPr>
          <p:cNvPr id="15" name="矩形 14"/>
          <p:cNvSpPr/>
          <p:nvPr/>
        </p:nvSpPr>
        <p:spPr>
          <a:xfrm>
            <a:off x="0" y="1941515"/>
            <a:ext cx="12192000" cy="157162"/>
          </a:xfrm>
          <a:prstGeom prst="rect">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2" name="文本框 31"/>
          <p:cNvSpPr txBox="1"/>
          <p:nvPr/>
        </p:nvSpPr>
        <p:spPr>
          <a:xfrm>
            <a:off x="2794000" y="3989070"/>
            <a:ext cx="2590165" cy="953135"/>
          </a:xfrm>
          <a:prstGeom prst="rect">
            <a:avLst/>
          </a:prstGeom>
          <a:noFill/>
        </p:spPr>
        <p:txBody>
          <a:bodyPr wrap="square" rtlCol="0">
            <a:spAutoFit/>
          </a:bodyPr>
          <a:lstStyle/>
          <a:p>
            <a:pPr algn="ctr"/>
            <a:r>
              <a:rPr lang="zh-CN" altLang="zh-HK" sz="2800" b="1" dirty="0">
                <a:solidFill>
                  <a:schemeClr val="bg1"/>
                </a:solidFill>
                <a:latin typeface="黑体" panose="02010609060101010101" charset="-122"/>
                <a:ea typeface="黑体" panose="02010609060101010101" charset="-122"/>
              </a:rPr>
              <a:t>预测养老床位需求规模</a:t>
            </a:r>
            <a:endParaRPr lang="zh-CN" altLang="zh-HK" sz="2800" b="1" dirty="0">
              <a:solidFill>
                <a:schemeClr val="bg1"/>
              </a:solidFill>
              <a:latin typeface="黑体" panose="02010609060101010101" charset="-122"/>
              <a:ea typeface="黑体" panose="02010609060101010101" charset="-122"/>
            </a:endParaRPr>
          </a:p>
        </p:txBody>
      </p:sp>
      <p:sp>
        <p:nvSpPr>
          <p:cNvPr id="33" name="文本框 32"/>
          <p:cNvSpPr txBox="1"/>
          <p:nvPr/>
        </p:nvSpPr>
        <p:spPr>
          <a:xfrm>
            <a:off x="6336030" y="3973195"/>
            <a:ext cx="2704465" cy="953135"/>
          </a:xfrm>
          <a:prstGeom prst="rect">
            <a:avLst/>
          </a:prstGeom>
          <a:noFill/>
        </p:spPr>
        <p:txBody>
          <a:bodyPr wrap="square" rtlCol="0">
            <a:spAutoFit/>
          </a:bodyPr>
          <a:lstStyle/>
          <a:p>
            <a:pPr algn="ctr"/>
            <a:r>
              <a:rPr lang="zh-CN" altLang="en-US" sz="2800" b="1" dirty="0" smtClean="0">
                <a:solidFill>
                  <a:schemeClr val="bg1"/>
                </a:solidFill>
                <a:latin typeface="黑体" panose="02010609060101010101" charset="-122"/>
                <a:ea typeface="黑体" panose="02010609060101010101" charset="-122"/>
              </a:rPr>
              <a:t>分析养老服务</a:t>
            </a:r>
            <a:endParaRPr lang="zh-CN" altLang="en-US" sz="2800" b="1" dirty="0" smtClean="0">
              <a:solidFill>
                <a:schemeClr val="bg1"/>
              </a:solidFill>
              <a:latin typeface="黑体" panose="02010609060101010101" charset="-122"/>
              <a:ea typeface="黑体" panose="02010609060101010101" charset="-122"/>
            </a:endParaRPr>
          </a:p>
          <a:p>
            <a:pPr algn="ctr"/>
            <a:r>
              <a:rPr lang="zh-CN" altLang="en-US" sz="2800" b="1" dirty="0" smtClean="0">
                <a:solidFill>
                  <a:schemeClr val="bg1"/>
                </a:solidFill>
                <a:latin typeface="黑体" panose="02010609060101010101" charset="-122"/>
                <a:ea typeface="黑体" panose="02010609060101010101" charset="-122"/>
              </a:rPr>
              <a:t>床位增加的商机</a:t>
            </a:r>
            <a:endParaRPr lang="zh-CN" altLang="en-US" sz="2800" b="1" dirty="0" smtClean="0">
              <a:solidFill>
                <a:schemeClr val="bg1"/>
              </a:solidFill>
              <a:latin typeface="黑体" panose="02010609060101010101" charset="-122"/>
              <a:ea typeface="黑体" panose="02010609060101010101" charset="-122"/>
            </a:endParaRPr>
          </a:p>
        </p:txBody>
      </p:sp>
      <p:sp>
        <p:nvSpPr>
          <p:cNvPr id="27" name="椭圆 26"/>
          <p:cNvSpPr/>
          <p:nvPr/>
        </p:nvSpPr>
        <p:spPr>
          <a:xfrm>
            <a:off x="3570555" y="2541270"/>
            <a:ext cx="1147546" cy="1147546"/>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b="1" dirty="0" smtClean="0">
                <a:latin typeface="微软雅黑" panose="020B0503020204020204" pitchFamily="34" charset="-122"/>
                <a:ea typeface="微软雅黑" panose="020B0503020204020204" pitchFamily="34" charset="-122"/>
              </a:rPr>
              <a:t>02</a:t>
            </a:r>
            <a:endParaRPr lang="zh-HK" altLang="en-US" sz="4000" b="1" dirty="0">
              <a:latin typeface="微软雅黑" panose="020B0503020204020204" pitchFamily="34" charset="-122"/>
              <a:ea typeface="微软雅黑" panose="020B0503020204020204" pitchFamily="34" charset="-122"/>
            </a:endParaRPr>
          </a:p>
        </p:txBody>
      </p:sp>
      <p:sp>
        <p:nvSpPr>
          <p:cNvPr id="28" name="椭圆 27"/>
          <p:cNvSpPr/>
          <p:nvPr/>
        </p:nvSpPr>
        <p:spPr>
          <a:xfrm>
            <a:off x="7114807" y="2540992"/>
            <a:ext cx="1147546" cy="1147546"/>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b="1" dirty="0" smtClean="0">
                <a:latin typeface="微软雅黑" panose="020B0503020204020204" pitchFamily="34" charset="-122"/>
                <a:ea typeface="微软雅黑" panose="020B0503020204020204" pitchFamily="34" charset="-122"/>
              </a:rPr>
              <a:t>03</a:t>
            </a:r>
            <a:endParaRPr lang="zh-HK" altLang="en-US" sz="4000" b="1" dirty="0">
              <a:latin typeface="微软雅黑" panose="020B0503020204020204" pitchFamily="34" charset="-122"/>
              <a:ea typeface="微软雅黑" panose="020B0503020204020204" pitchFamily="34" charset="-122"/>
            </a:endParaRPr>
          </a:p>
        </p:txBody>
      </p:sp>
      <p:sp>
        <p:nvSpPr>
          <p:cNvPr id="29" name="椭圆 28"/>
          <p:cNvSpPr/>
          <p:nvPr/>
        </p:nvSpPr>
        <p:spPr>
          <a:xfrm>
            <a:off x="10211385" y="2540992"/>
            <a:ext cx="1147546" cy="1147546"/>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b="1" dirty="0" smtClean="0">
                <a:latin typeface="微软雅黑" panose="020B0503020204020204" pitchFamily="34" charset="-122"/>
                <a:ea typeface="微软雅黑" panose="020B0503020204020204" pitchFamily="34" charset="-122"/>
              </a:rPr>
              <a:t>04</a:t>
            </a:r>
            <a:endParaRPr lang="zh-HK" altLang="en-US" sz="4000" b="1"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9992360" y="4131310"/>
            <a:ext cx="1743710" cy="521970"/>
          </a:xfrm>
          <a:prstGeom prst="rect">
            <a:avLst/>
          </a:prstGeom>
          <a:noFill/>
        </p:spPr>
        <p:txBody>
          <a:bodyPr wrap="square" rtlCol="0">
            <a:spAutoFit/>
          </a:bodyPr>
          <a:lstStyle/>
          <a:p>
            <a:pPr algn="ctr"/>
            <a:r>
              <a:rPr lang="zh-CN" altLang="en-US" sz="2800" b="1" dirty="0" smtClean="0">
                <a:solidFill>
                  <a:schemeClr val="bg1"/>
                </a:solidFill>
                <a:latin typeface="黑体" panose="02010609060101010101" charset="-122"/>
                <a:ea typeface="黑体" panose="02010609060101010101" charset="-122"/>
              </a:rPr>
              <a:t>现状分析</a:t>
            </a:r>
            <a:endParaRPr lang="zh-CN" altLang="en-US" sz="2800" b="1" dirty="0" smtClean="0">
              <a:solidFill>
                <a:schemeClr val="bg1"/>
              </a:solidFill>
              <a:latin typeface="黑体" panose="02010609060101010101" charset="-122"/>
              <a:ea typeface="黑体" panose="02010609060101010101" charset="-122"/>
            </a:endParaRPr>
          </a:p>
        </p:txBody>
      </p:sp>
      <p:sp>
        <p:nvSpPr>
          <p:cNvPr id="3" name="椭圆 2"/>
          <p:cNvSpPr/>
          <p:nvPr/>
        </p:nvSpPr>
        <p:spPr>
          <a:xfrm>
            <a:off x="709880" y="2541270"/>
            <a:ext cx="1147546" cy="1147546"/>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HK" sz="4000" b="1" dirty="0" smtClean="0">
                <a:latin typeface="微软雅黑" panose="020B0503020204020204" pitchFamily="34" charset="-122"/>
                <a:ea typeface="微软雅黑" panose="020B0503020204020204" pitchFamily="34" charset="-122"/>
              </a:rPr>
              <a:t>01</a:t>
            </a:r>
            <a:endParaRPr lang="zh-HK" altLang="en-US" sz="40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412115" y="4189095"/>
            <a:ext cx="1743710" cy="521970"/>
          </a:xfrm>
          <a:prstGeom prst="rect">
            <a:avLst/>
          </a:prstGeom>
          <a:noFill/>
        </p:spPr>
        <p:txBody>
          <a:bodyPr wrap="square" rtlCol="0">
            <a:spAutoFit/>
          </a:bodyPr>
          <a:p>
            <a:pPr algn="ctr"/>
            <a:r>
              <a:rPr lang="zh-CN" altLang="en-US" sz="2800" b="1" dirty="0" smtClean="0">
                <a:solidFill>
                  <a:schemeClr val="bg1"/>
                </a:solidFill>
                <a:latin typeface="黑体" panose="02010609060101010101" charset="-122"/>
                <a:ea typeface="黑体" panose="02010609060101010101" charset="-122"/>
              </a:rPr>
              <a:t>背景调查</a:t>
            </a:r>
            <a:endParaRPr lang="zh-CN" altLang="en-US" sz="2800" b="1" dirty="0" smtClean="0">
              <a:solidFill>
                <a:schemeClr val="bg1"/>
              </a:solidFill>
              <a:latin typeface="黑体" panose="02010609060101010101" charset="-122"/>
              <a:ea typeface="黑体" panose="02010609060101010101" charset="-122"/>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59654" y="86955"/>
            <a:ext cx="3444158" cy="985154"/>
            <a:chOff x="0" y="174039"/>
            <a:chExt cx="3444158" cy="985154"/>
          </a:xfrm>
        </p:grpSpPr>
        <p:sp>
          <p:nvSpPr>
            <p:cNvPr id="20" name="文本框 19"/>
            <p:cNvSpPr txBox="1"/>
            <p:nvPr/>
          </p:nvSpPr>
          <p:spPr>
            <a:xfrm>
              <a:off x="267877" y="174039"/>
              <a:ext cx="3176281" cy="645160"/>
            </a:xfrm>
            <a:prstGeom prst="rect">
              <a:avLst/>
            </a:prstGeom>
            <a:noFill/>
          </p:spPr>
          <p:txBody>
            <a:bodyPr wrap="square" rtlCol="0">
              <a:spAutoFit/>
            </a:bodyPr>
            <a:lstStyle/>
            <a:p>
              <a:r>
                <a:rPr lang="zh-CN" altLang="zh-HK" sz="3600" b="1" dirty="0">
                  <a:solidFill>
                    <a:srgbClr val="2E75B6"/>
                  </a:solidFill>
                  <a:latin typeface="Times New Roman" panose="02020603050405020304" charset="0"/>
                  <a:ea typeface="黑体" panose="02010609060101010101" charset="-122"/>
                </a:rPr>
                <a:t>养老床位预测</a:t>
              </a:r>
              <a:endParaRPr lang="zh-CN" altLang="zh-HK" sz="3600" b="1" dirty="0">
                <a:solidFill>
                  <a:srgbClr val="2E75B6"/>
                </a:solidFill>
                <a:latin typeface="Times New Roman" panose="02020603050405020304" charset="0"/>
                <a:ea typeface="黑体" panose="02010609060101010101" charset="-122"/>
              </a:endParaRPr>
            </a:p>
          </p:txBody>
        </p:sp>
        <p:sp>
          <p:nvSpPr>
            <p:cNvPr id="21" name="文本框 20"/>
            <p:cNvSpPr txBox="1"/>
            <p:nvPr/>
          </p:nvSpPr>
          <p:spPr>
            <a:xfrm>
              <a:off x="267877" y="760413"/>
              <a:ext cx="2620469" cy="398780"/>
            </a:xfrm>
            <a:prstGeom prst="rect">
              <a:avLst/>
            </a:prstGeom>
            <a:noFill/>
          </p:spPr>
          <p:txBody>
            <a:bodyPr wrap="square" rtlCol="0">
              <a:spAutoFit/>
            </a:bodyPr>
            <a:lstStyle/>
            <a:p>
              <a:r>
                <a:rPr lang="zh-CN" altLang="zh-HK" sz="2000" b="1" dirty="0">
                  <a:solidFill>
                    <a:srgbClr val="485766"/>
                  </a:solidFill>
                  <a:latin typeface="Times New Roman" panose="02020603050405020304" charset="0"/>
                  <a:ea typeface="黑体" panose="02010609060101010101" charset="-122"/>
                </a:rPr>
                <a:t>代码展示</a:t>
              </a:r>
              <a:endParaRPr lang="zh-CN" altLang="zh-HK" sz="2000" b="1" dirty="0">
                <a:solidFill>
                  <a:srgbClr val="485766"/>
                </a:solidFill>
                <a:latin typeface="Times New Roman" panose="02020603050405020304" charset="0"/>
                <a:ea typeface="黑体" panose="02010609060101010101" charset="-122"/>
              </a:endParaRPr>
            </a:p>
          </p:txBody>
        </p:sp>
        <p:sp>
          <p:nvSpPr>
            <p:cNvPr id="22" name="矩形 21"/>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grpSp>
      <p:pic>
        <p:nvPicPr>
          <p:cNvPr id="8" name="图片 4"/>
          <p:cNvPicPr>
            <a:picLocks noChangeAspect="1"/>
          </p:cNvPicPr>
          <p:nvPr>
            <p:custDataLst>
              <p:tags r:id="rId1"/>
            </p:custDataLst>
          </p:nvPr>
        </p:nvPicPr>
        <p:blipFill>
          <a:blip r:embed="rId2"/>
          <a:stretch>
            <a:fillRect/>
          </a:stretch>
        </p:blipFill>
        <p:spPr>
          <a:xfrm>
            <a:off x="612140" y="1239838"/>
            <a:ext cx="5274310" cy="2586355"/>
          </a:xfrm>
          <a:prstGeom prst="rect">
            <a:avLst/>
          </a:prstGeom>
        </p:spPr>
      </p:pic>
      <p:sp>
        <p:nvSpPr>
          <p:cNvPr id="9" name="文本框 8"/>
          <p:cNvSpPr txBox="1"/>
          <p:nvPr/>
        </p:nvSpPr>
        <p:spPr>
          <a:xfrm>
            <a:off x="45720" y="1313180"/>
            <a:ext cx="490220" cy="2448560"/>
          </a:xfrm>
          <a:prstGeom prst="rect">
            <a:avLst/>
          </a:prstGeom>
          <a:noFill/>
        </p:spPr>
        <p:txBody>
          <a:bodyPr vert="eaVert" wrap="square" rtlCol="0">
            <a:spAutoFit/>
          </a:bodyPr>
          <a:p>
            <a:pPr algn="ctr"/>
            <a:r>
              <a:rPr lang="zh-CN" altLang="en-US" sz="2000">
                <a:latin typeface="Times New Roman" panose="02020603050405020304" charset="0"/>
                <a:ea typeface="黑体" panose="02010609060101010101" charset="-122"/>
              </a:rPr>
              <a:t>画图代码</a:t>
            </a:r>
            <a:endParaRPr lang="zh-CN" altLang="en-US" sz="2000">
              <a:latin typeface="Times New Roman" panose="02020603050405020304" charset="0"/>
              <a:ea typeface="黑体" panose="02010609060101010101" charset="-122"/>
            </a:endParaRPr>
          </a:p>
        </p:txBody>
      </p:sp>
      <p:pic>
        <p:nvPicPr>
          <p:cNvPr id="11" name="图片 9"/>
          <p:cNvPicPr>
            <a:picLocks noChangeAspect="1"/>
          </p:cNvPicPr>
          <p:nvPr>
            <p:custDataLst>
              <p:tags r:id="rId3"/>
            </p:custDataLst>
          </p:nvPr>
        </p:nvPicPr>
        <p:blipFill>
          <a:blip r:embed="rId4"/>
          <a:stretch>
            <a:fillRect/>
          </a:stretch>
        </p:blipFill>
        <p:spPr>
          <a:xfrm>
            <a:off x="6336030" y="1240155"/>
            <a:ext cx="5168900" cy="4559300"/>
          </a:xfrm>
          <a:prstGeom prst="rect">
            <a:avLst/>
          </a:prstGeom>
        </p:spPr>
      </p:pic>
      <p:sp>
        <p:nvSpPr>
          <p:cNvPr id="12" name="文本框 11"/>
          <p:cNvSpPr txBox="1"/>
          <p:nvPr/>
        </p:nvSpPr>
        <p:spPr>
          <a:xfrm>
            <a:off x="6348730" y="6031230"/>
            <a:ext cx="5205730" cy="398780"/>
          </a:xfrm>
          <a:prstGeom prst="rect">
            <a:avLst/>
          </a:prstGeom>
          <a:noFill/>
        </p:spPr>
        <p:txBody>
          <a:bodyPr wrap="square" rtlCol="0">
            <a:spAutoFit/>
          </a:bodyPr>
          <a:p>
            <a:pPr algn="ctr"/>
            <a:r>
              <a:rPr lang="zh-CN" altLang="en-US" sz="2000">
                <a:latin typeface="Times New Roman" panose="02020603050405020304" charset="0"/>
                <a:ea typeface="黑体" panose="02010609060101010101" charset="-122"/>
              </a:rPr>
              <a:t>相关性分析代码</a:t>
            </a:r>
            <a:endParaRPr lang="zh-CN" altLang="en-US" sz="2000">
              <a:latin typeface="Times New Roman" panose="02020603050405020304" charset="0"/>
              <a:ea typeface="黑体" panose="02010609060101010101" charset="-122"/>
            </a:endParaRPr>
          </a:p>
        </p:txBody>
      </p:sp>
      <p:pic>
        <p:nvPicPr>
          <p:cNvPr id="23" name="图片 13"/>
          <p:cNvPicPr>
            <a:picLocks noChangeAspect="1"/>
          </p:cNvPicPr>
          <p:nvPr>
            <p:custDataLst>
              <p:tags r:id="rId5"/>
            </p:custDataLst>
          </p:nvPr>
        </p:nvPicPr>
        <p:blipFill>
          <a:blip r:embed="rId6"/>
          <a:stretch>
            <a:fillRect/>
          </a:stretch>
        </p:blipFill>
        <p:spPr>
          <a:xfrm>
            <a:off x="612140" y="3907473"/>
            <a:ext cx="5274310" cy="2705735"/>
          </a:xfrm>
          <a:prstGeom prst="rect">
            <a:avLst/>
          </a:prstGeom>
        </p:spPr>
      </p:pic>
      <p:sp>
        <p:nvSpPr>
          <p:cNvPr id="25" name="文本框 24"/>
          <p:cNvSpPr txBox="1"/>
          <p:nvPr/>
        </p:nvSpPr>
        <p:spPr>
          <a:xfrm>
            <a:off x="30480" y="4030980"/>
            <a:ext cx="490220" cy="2627630"/>
          </a:xfrm>
          <a:prstGeom prst="rect">
            <a:avLst/>
          </a:prstGeom>
          <a:noFill/>
        </p:spPr>
        <p:txBody>
          <a:bodyPr vert="eaVert" wrap="square" rtlCol="0">
            <a:spAutoFit/>
          </a:bodyPr>
          <a:p>
            <a:pPr algn="ctr"/>
            <a:r>
              <a:rPr lang="zh-CN" altLang="en-US" sz="2000">
                <a:latin typeface="Times New Roman" panose="02020603050405020304" charset="0"/>
                <a:ea typeface="黑体" panose="02010609060101010101" charset="-122"/>
              </a:rPr>
              <a:t>插值法代码</a:t>
            </a:r>
            <a:endParaRPr lang="zh-CN" altLang="en-US" sz="2000">
              <a:latin typeface="Times New Roman" panose="02020603050405020304" charset="0"/>
              <a:ea typeface="黑体" panose="02010609060101010101" charset="-122"/>
            </a:endParaRPr>
          </a:p>
        </p:txBody>
      </p:sp>
    </p:spTree>
  </p:cSld>
  <p:clrMapOvr>
    <a:masterClrMapping/>
  </p:clrMapOvr>
  <p:transition>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86955"/>
            <a:ext cx="3444158" cy="984885"/>
            <a:chOff x="0" y="174039"/>
            <a:chExt cx="3444158" cy="984885"/>
          </a:xfrm>
        </p:grpSpPr>
        <p:sp>
          <p:nvSpPr>
            <p:cNvPr id="35" name="文本框 34"/>
            <p:cNvSpPr txBox="1"/>
            <p:nvPr/>
          </p:nvSpPr>
          <p:spPr>
            <a:xfrm>
              <a:off x="267877" y="174039"/>
              <a:ext cx="3176281" cy="645160"/>
            </a:xfrm>
            <a:prstGeom prst="rect">
              <a:avLst/>
            </a:prstGeom>
            <a:noFill/>
          </p:spPr>
          <p:txBody>
            <a:bodyPr wrap="square" rtlCol="0">
              <a:spAutoFit/>
            </a:bodyPr>
            <a:lstStyle/>
            <a:p>
              <a:r>
                <a:rPr lang="zh-CN" altLang="zh-HK" sz="3600" b="1" dirty="0">
                  <a:solidFill>
                    <a:srgbClr val="2E75B6"/>
                  </a:solidFill>
                  <a:latin typeface="Times New Roman" panose="02020603050405020304" charset="0"/>
                  <a:ea typeface="黑体" panose="02010609060101010101" charset="-122"/>
                </a:rPr>
                <a:t>养老床位预测</a:t>
              </a:r>
              <a:endParaRPr lang="zh-CN" altLang="zh-HK" sz="3600" b="1" dirty="0">
                <a:solidFill>
                  <a:srgbClr val="2E75B6"/>
                </a:solidFill>
                <a:latin typeface="Times New Roman" panose="02020603050405020304" charset="0"/>
                <a:ea typeface="黑体" panose="02010609060101010101" charset="-122"/>
              </a:endParaRPr>
            </a:p>
          </p:txBody>
        </p:sp>
        <p:sp>
          <p:nvSpPr>
            <p:cNvPr id="36" name="文本框 35"/>
            <p:cNvSpPr txBox="1"/>
            <p:nvPr/>
          </p:nvSpPr>
          <p:spPr>
            <a:xfrm>
              <a:off x="267970" y="760144"/>
              <a:ext cx="2958465" cy="398780"/>
            </a:xfrm>
            <a:prstGeom prst="rect">
              <a:avLst/>
            </a:prstGeom>
            <a:noFill/>
          </p:spPr>
          <p:txBody>
            <a:bodyPr wrap="square" rtlCol="0">
              <a:spAutoFit/>
            </a:bodyPr>
            <a:lstStyle/>
            <a:p>
              <a:r>
                <a:rPr lang="en-US" altLang="zh-CN" sz="2000" b="1" dirty="0">
                  <a:solidFill>
                    <a:srgbClr val="485766"/>
                  </a:solidFill>
                  <a:latin typeface="Times New Roman" panose="02020603050405020304" charset="0"/>
                  <a:ea typeface="黑体" panose="02010609060101010101" charset="-122"/>
                </a:rPr>
                <a:t>BP</a:t>
              </a:r>
              <a:r>
                <a:rPr lang="zh-CN" altLang="en-US" sz="2000" b="1" dirty="0">
                  <a:solidFill>
                    <a:srgbClr val="485766"/>
                  </a:solidFill>
                  <a:latin typeface="Times New Roman" panose="02020603050405020304" charset="0"/>
                  <a:ea typeface="黑体" panose="02010609060101010101" charset="-122"/>
                </a:rPr>
                <a:t>神经网络预测模型</a:t>
              </a:r>
              <a:endParaRPr lang="zh-CN" altLang="en-US" sz="2000" b="1" dirty="0">
                <a:solidFill>
                  <a:srgbClr val="485766"/>
                </a:solidFill>
                <a:latin typeface="Times New Roman" panose="02020603050405020304" charset="0"/>
                <a:ea typeface="黑体" panose="02010609060101010101"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grpSp>
      <p:pic>
        <p:nvPicPr>
          <p:cNvPr id="5" name="图片 1"/>
          <p:cNvPicPr>
            <a:picLocks noChangeAspect="1"/>
          </p:cNvPicPr>
          <p:nvPr/>
        </p:nvPicPr>
        <p:blipFill>
          <a:blip r:embed="rId1"/>
          <a:stretch>
            <a:fillRect/>
          </a:stretch>
        </p:blipFill>
        <p:spPr>
          <a:xfrm>
            <a:off x="427355" y="1376045"/>
            <a:ext cx="6588125" cy="5100955"/>
          </a:xfrm>
          <a:prstGeom prst="rect">
            <a:avLst/>
          </a:prstGeom>
          <a:noFill/>
          <a:ln>
            <a:noFill/>
          </a:ln>
        </p:spPr>
      </p:pic>
      <p:sp>
        <p:nvSpPr>
          <p:cNvPr id="6" name="文本框 5"/>
          <p:cNvSpPr txBox="1"/>
          <p:nvPr/>
        </p:nvSpPr>
        <p:spPr>
          <a:xfrm>
            <a:off x="7449185" y="942975"/>
            <a:ext cx="4289425" cy="5773420"/>
          </a:xfrm>
          <a:prstGeom prst="rect">
            <a:avLst/>
          </a:prstGeom>
          <a:noFill/>
        </p:spPr>
        <p:txBody>
          <a:bodyPr wrap="square" rtlCol="0">
            <a:spAutoFit/>
          </a:bodyPr>
          <a:p>
            <a:pPr>
              <a:lnSpc>
                <a:spcPct val="110000"/>
              </a:lnSpc>
            </a:pPr>
            <a:r>
              <a:rPr lang="en-US" altLang="zh-CN" sz="2400">
                <a:solidFill>
                  <a:srgbClr val="485766"/>
                </a:solidFill>
                <a:latin typeface="Times New Roman" panose="02020603050405020304" charset="0"/>
                <a:ea typeface="黑体" panose="02010609060101010101" charset="-122"/>
                <a:cs typeface="微软雅黑" panose="020B0503020204020204" pitchFamily="34" charset="-122"/>
              </a:rPr>
              <a:t>       </a:t>
            </a:r>
            <a:r>
              <a:rPr lang="zh-CN" altLang="en-US" sz="2400">
                <a:solidFill>
                  <a:srgbClr val="485766"/>
                </a:solidFill>
                <a:latin typeface="Times New Roman" panose="02020603050405020304" charset="0"/>
                <a:ea typeface="黑体" panose="02010609060101010101" charset="-122"/>
                <a:cs typeface="微软雅黑" panose="020B0503020204020204" pitchFamily="34" charset="-122"/>
              </a:rPr>
              <a:t>BP神经网络是一种按误差逆传播算法训练的多层前馈网络，是目前应用最广泛的神经网络模型之一。</a:t>
            </a:r>
            <a:endParaRPr lang="zh-CN" altLang="en-US" sz="2400">
              <a:solidFill>
                <a:srgbClr val="485766"/>
              </a:solidFill>
              <a:latin typeface="Times New Roman" panose="02020603050405020304" charset="0"/>
              <a:ea typeface="黑体" panose="02010609060101010101" charset="-122"/>
              <a:cs typeface="微软雅黑" panose="020B0503020204020204" pitchFamily="34" charset="-122"/>
            </a:endParaRPr>
          </a:p>
          <a:p>
            <a:pPr>
              <a:lnSpc>
                <a:spcPct val="110000"/>
              </a:lnSpc>
            </a:pPr>
            <a:r>
              <a:rPr lang="en-US" altLang="zh-CN" sz="2400">
                <a:solidFill>
                  <a:srgbClr val="485766"/>
                </a:solidFill>
                <a:latin typeface="Times New Roman" panose="02020603050405020304" charset="0"/>
                <a:ea typeface="黑体" panose="02010609060101010101" charset="-122"/>
                <a:cs typeface="微软雅黑" panose="020B0503020204020204" pitchFamily="34" charset="-122"/>
              </a:rPr>
              <a:t>       </a:t>
            </a:r>
            <a:r>
              <a:rPr lang="zh-CN" altLang="en-US" sz="2400">
                <a:solidFill>
                  <a:srgbClr val="485766"/>
                </a:solidFill>
                <a:latin typeface="Times New Roman" panose="02020603050405020304" charset="0"/>
                <a:ea typeface="黑体" panose="02010609060101010101" charset="-122"/>
                <a:cs typeface="微软雅黑" panose="020B0503020204020204" pitchFamily="34" charset="-122"/>
              </a:rPr>
              <a:t>BP网络能学习和存贮大量的输入-输出模式映射关系，而无需事前揭示描述这种映射关系的数学方程。它的学习规则是使用最速下降法，通过反向传播来不断调整网络的权值和阈值，使网络的误差平方和最小。</a:t>
            </a:r>
            <a:endParaRPr lang="zh-CN" altLang="en-US" sz="2400">
              <a:solidFill>
                <a:srgbClr val="485766"/>
              </a:solidFill>
              <a:latin typeface="Times New Roman" panose="02020603050405020304" charset="0"/>
              <a:ea typeface="黑体" panose="02010609060101010101" charset="-122"/>
              <a:cs typeface="微软雅黑" panose="020B0503020204020204" pitchFamily="34" charset="-122"/>
            </a:endParaRPr>
          </a:p>
          <a:p>
            <a:pPr>
              <a:lnSpc>
                <a:spcPct val="110000"/>
              </a:lnSpc>
            </a:pPr>
            <a:r>
              <a:rPr lang="en-US" altLang="zh-CN" sz="2400">
                <a:solidFill>
                  <a:srgbClr val="485766"/>
                </a:solidFill>
                <a:latin typeface="Times New Roman" panose="02020603050405020304" charset="0"/>
                <a:ea typeface="黑体" panose="02010609060101010101" charset="-122"/>
                <a:cs typeface="微软雅黑" panose="020B0503020204020204" pitchFamily="34" charset="-122"/>
              </a:rPr>
              <a:t>       </a:t>
            </a:r>
            <a:r>
              <a:rPr lang="zh-CN" altLang="en-US" sz="2400">
                <a:solidFill>
                  <a:srgbClr val="485766"/>
                </a:solidFill>
                <a:latin typeface="Times New Roman" panose="02020603050405020304" charset="0"/>
                <a:ea typeface="黑体" panose="02010609060101010101" charset="-122"/>
                <a:cs typeface="微软雅黑" panose="020B0503020204020204" pitchFamily="34" charset="-122"/>
              </a:rPr>
              <a:t>BP神经网络模型拓扑结构包括输入层、隐层和输出层。</a:t>
            </a:r>
            <a:endParaRPr lang="zh-CN" altLang="en-US" sz="2400">
              <a:solidFill>
                <a:srgbClr val="485766"/>
              </a:solidFill>
              <a:latin typeface="Times New Roman" panose="02020603050405020304" charset="0"/>
              <a:ea typeface="黑体" panose="02010609060101010101" charset="-122"/>
              <a:cs typeface="微软雅黑" panose="020B0503020204020204" pitchFamily="34" charset="-122"/>
            </a:endParaRPr>
          </a:p>
        </p:txBody>
      </p:sp>
    </p:spTree>
  </p:cSld>
  <p:clrMapOvr>
    <a:masterClrMapping/>
  </p:clrMapOvr>
  <p:transition>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86955"/>
            <a:ext cx="3444158" cy="984885"/>
            <a:chOff x="0" y="174039"/>
            <a:chExt cx="3444158" cy="984885"/>
          </a:xfrm>
        </p:grpSpPr>
        <p:sp>
          <p:nvSpPr>
            <p:cNvPr id="35" name="文本框 34"/>
            <p:cNvSpPr txBox="1"/>
            <p:nvPr/>
          </p:nvSpPr>
          <p:spPr>
            <a:xfrm>
              <a:off x="267877" y="174039"/>
              <a:ext cx="3176281" cy="645160"/>
            </a:xfrm>
            <a:prstGeom prst="rect">
              <a:avLst/>
            </a:prstGeom>
            <a:noFill/>
          </p:spPr>
          <p:txBody>
            <a:bodyPr wrap="square" rtlCol="0">
              <a:spAutoFit/>
            </a:bodyPr>
            <a:lstStyle/>
            <a:p>
              <a:r>
                <a:rPr lang="zh-CN" altLang="zh-HK" sz="3600" b="1" dirty="0">
                  <a:solidFill>
                    <a:srgbClr val="2E75B6"/>
                  </a:solidFill>
                  <a:latin typeface="Times New Roman" panose="02020603050405020304" charset="0"/>
                  <a:ea typeface="黑体" panose="02010609060101010101" charset="-122"/>
                </a:rPr>
                <a:t>养老床位预测</a:t>
              </a:r>
              <a:endParaRPr lang="zh-CN" altLang="zh-HK" sz="3600" b="1" dirty="0">
                <a:solidFill>
                  <a:srgbClr val="2E75B6"/>
                </a:solidFill>
                <a:latin typeface="Times New Roman" panose="02020603050405020304" charset="0"/>
                <a:ea typeface="黑体" panose="02010609060101010101" charset="-122"/>
              </a:endParaRPr>
            </a:p>
          </p:txBody>
        </p:sp>
        <p:sp>
          <p:nvSpPr>
            <p:cNvPr id="36" name="文本框 35"/>
            <p:cNvSpPr txBox="1"/>
            <p:nvPr/>
          </p:nvSpPr>
          <p:spPr>
            <a:xfrm>
              <a:off x="267970" y="760144"/>
              <a:ext cx="2949575" cy="398780"/>
            </a:xfrm>
            <a:prstGeom prst="rect">
              <a:avLst/>
            </a:prstGeom>
            <a:noFill/>
          </p:spPr>
          <p:txBody>
            <a:bodyPr wrap="square" rtlCol="0">
              <a:spAutoFit/>
            </a:bodyPr>
            <a:lstStyle/>
            <a:p>
              <a:r>
                <a:rPr lang="en-US" altLang="zh-CN" sz="2000" b="1" dirty="0">
                  <a:solidFill>
                    <a:srgbClr val="485766"/>
                  </a:solidFill>
                  <a:latin typeface="Times New Roman" panose="02020603050405020304" charset="0"/>
                  <a:ea typeface="黑体" panose="02010609060101010101" charset="-122"/>
                  <a:sym typeface="+mn-ea"/>
                </a:rPr>
                <a:t>BP</a:t>
              </a:r>
              <a:r>
                <a:rPr lang="zh-CN" altLang="en-US" sz="2000" b="1" dirty="0">
                  <a:solidFill>
                    <a:srgbClr val="485766"/>
                  </a:solidFill>
                  <a:latin typeface="Times New Roman" panose="02020603050405020304" charset="0"/>
                  <a:ea typeface="黑体" panose="02010609060101010101" charset="-122"/>
                  <a:sym typeface="+mn-ea"/>
                </a:rPr>
                <a:t>神经网络预测模型</a:t>
              </a:r>
              <a:endParaRPr lang="zh-CN" altLang="zh-HK" sz="2000" b="1" dirty="0">
                <a:solidFill>
                  <a:srgbClr val="485766"/>
                </a:solidFill>
                <a:latin typeface="Times New Roman" panose="02020603050405020304" charset="0"/>
                <a:ea typeface="黑体" panose="02010609060101010101"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grpSp>
      <p:sp>
        <p:nvSpPr>
          <p:cNvPr id="3" name="文本框 2"/>
          <p:cNvSpPr txBox="1"/>
          <p:nvPr/>
        </p:nvSpPr>
        <p:spPr>
          <a:xfrm>
            <a:off x="7658735" y="1496060"/>
            <a:ext cx="3938270" cy="1308735"/>
          </a:xfrm>
          <a:prstGeom prst="rect">
            <a:avLst/>
          </a:prstGeom>
          <a:noFill/>
        </p:spPr>
        <p:txBody>
          <a:bodyPr wrap="square" rtlCol="0">
            <a:spAutoFit/>
          </a:bodyPr>
          <a:p>
            <a:pPr>
              <a:lnSpc>
                <a:spcPct val="110000"/>
              </a:lnSpc>
            </a:pPr>
            <a:r>
              <a:rPr lang="en-US" altLang="zh-CN" sz="2400">
                <a:solidFill>
                  <a:srgbClr val="485766"/>
                </a:solidFill>
                <a:latin typeface="Times New Roman" panose="02020603050405020304" charset="0"/>
                <a:ea typeface="黑体" panose="02010609060101010101" charset="-122"/>
                <a:cs typeface="微软雅黑" panose="020B0503020204020204" pitchFamily="34" charset="-122"/>
              </a:rPr>
              <a:t>    </a:t>
            </a:r>
            <a:r>
              <a:rPr lang="zh-CN" altLang="en-US" sz="2400">
                <a:solidFill>
                  <a:srgbClr val="485766"/>
                </a:solidFill>
                <a:latin typeface="Times New Roman" panose="02020603050405020304" charset="0"/>
                <a:ea typeface="黑体" panose="02010609060101010101" charset="-122"/>
                <a:cs typeface="微软雅黑" panose="020B0503020204020204" pitchFamily="34" charset="-122"/>
              </a:rPr>
              <a:t>使用</a:t>
            </a:r>
            <a:r>
              <a:rPr lang="en-US" altLang="zh-CN" sz="2400">
                <a:solidFill>
                  <a:srgbClr val="485766"/>
                </a:solidFill>
                <a:latin typeface="Times New Roman" panose="02020603050405020304" charset="0"/>
                <a:ea typeface="黑体" panose="02010609060101010101" charset="-122"/>
                <a:cs typeface="微软雅黑" panose="020B0503020204020204" pitchFamily="34" charset="-122"/>
              </a:rPr>
              <a:t>BP</a:t>
            </a:r>
            <a:r>
              <a:rPr lang="zh-CN" altLang="en-US" sz="2400">
                <a:solidFill>
                  <a:srgbClr val="485766"/>
                </a:solidFill>
                <a:latin typeface="Times New Roman" panose="02020603050405020304" charset="0"/>
                <a:ea typeface="黑体" panose="02010609060101010101" charset="-122"/>
                <a:cs typeface="微软雅黑" panose="020B0503020204020204" pitchFamily="34" charset="-122"/>
              </a:rPr>
              <a:t>神经网络预测模型做出的结果误差较大，</a:t>
            </a:r>
            <a:r>
              <a:rPr lang="zh-CN" altLang="en-US" sz="2400">
                <a:solidFill>
                  <a:srgbClr val="485766"/>
                </a:solidFill>
                <a:latin typeface="Times New Roman" panose="02020603050405020304" charset="0"/>
                <a:ea typeface="黑体" panose="02010609060101010101" charset="-122"/>
                <a:cs typeface="微软雅黑" panose="020B0503020204020204" pitchFamily="34" charset="-122"/>
              </a:rPr>
              <a:t>且极容易出现过拟合。</a:t>
            </a:r>
            <a:endParaRPr lang="zh-CN" altLang="en-US" sz="2400">
              <a:solidFill>
                <a:srgbClr val="485766"/>
              </a:solidFill>
              <a:latin typeface="Times New Roman" panose="02020603050405020304" charset="0"/>
              <a:ea typeface="黑体" panose="02010609060101010101" charset="-122"/>
              <a:cs typeface="微软雅黑" panose="020B0503020204020204" pitchFamily="34" charset="-122"/>
            </a:endParaRPr>
          </a:p>
        </p:txBody>
      </p:sp>
      <p:pic>
        <p:nvPicPr>
          <p:cNvPr id="4" name="图片 3" descr="111"/>
          <p:cNvPicPr>
            <a:picLocks noChangeAspect="1"/>
          </p:cNvPicPr>
          <p:nvPr/>
        </p:nvPicPr>
        <p:blipFill>
          <a:blip r:embed="rId1"/>
          <a:srcRect l="6548" b="4914"/>
          <a:stretch>
            <a:fillRect/>
          </a:stretch>
        </p:blipFill>
        <p:spPr>
          <a:xfrm>
            <a:off x="859155" y="1496060"/>
            <a:ext cx="6497955" cy="4890770"/>
          </a:xfrm>
          <a:prstGeom prst="rect">
            <a:avLst/>
          </a:prstGeom>
        </p:spPr>
      </p:pic>
    </p:spTree>
  </p:cSld>
  <p:clrMapOvr>
    <a:masterClrMapping/>
  </p:clrMapOvr>
  <p:transition>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86955"/>
            <a:ext cx="3444158" cy="984885"/>
            <a:chOff x="0" y="174039"/>
            <a:chExt cx="3444158" cy="984885"/>
          </a:xfrm>
        </p:grpSpPr>
        <p:sp>
          <p:nvSpPr>
            <p:cNvPr id="35" name="文本框 34"/>
            <p:cNvSpPr txBox="1"/>
            <p:nvPr/>
          </p:nvSpPr>
          <p:spPr>
            <a:xfrm>
              <a:off x="267877" y="174039"/>
              <a:ext cx="3176281" cy="645160"/>
            </a:xfrm>
            <a:prstGeom prst="rect">
              <a:avLst/>
            </a:prstGeom>
            <a:noFill/>
          </p:spPr>
          <p:txBody>
            <a:bodyPr wrap="square" rtlCol="0">
              <a:spAutoFit/>
            </a:bodyPr>
            <a:lstStyle/>
            <a:p>
              <a:r>
                <a:rPr lang="zh-CN" altLang="zh-HK" sz="3600" b="1" dirty="0">
                  <a:solidFill>
                    <a:srgbClr val="2E75B6"/>
                  </a:solidFill>
                  <a:latin typeface="Times New Roman" panose="02020603050405020304" charset="0"/>
                  <a:ea typeface="黑体" panose="02010609060101010101" charset="-122"/>
                </a:rPr>
                <a:t>养老床位预测</a:t>
              </a:r>
              <a:endParaRPr lang="zh-CN" altLang="zh-HK" sz="3600" b="1" dirty="0">
                <a:solidFill>
                  <a:srgbClr val="2E75B6"/>
                </a:solidFill>
                <a:latin typeface="Times New Roman" panose="02020603050405020304" charset="0"/>
                <a:ea typeface="黑体" panose="02010609060101010101" charset="-122"/>
              </a:endParaRPr>
            </a:p>
          </p:txBody>
        </p:sp>
        <p:sp>
          <p:nvSpPr>
            <p:cNvPr id="36" name="文本框 35"/>
            <p:cNvSpPr txBox="1"/>
            <p:nvPr/>
          </p:nvSpPr>
          <p:spPr>
            <a:xfrm>
              <a:off x="267970" y="760144"/>
              <a:ext cx="2998470" cy="398780"/>
            </a:xfrm>
            <a:prstGeom prst="rect">
              <a:avLst/>
            </a:prstGeom>
            <a:noFill/>
          </p:spPr>
          <p:txBody>
            <a:bodyPr wrap="square" rtlCol="0">
              <a:spAutoFit/>
            </a:bodyPr>
            <a:lstStyle/>
            <a:p>
              <a:r>
                <a:rPr lang="en-US" altLang="zh-CN" sz="2000" b="1" dirty="0">
                  <a:solidFill>
                    <a:srgbClr val="485766"/>
                  </a:solidFill>
                  <a:latin typeface="Times New Roman" panose="02020603050405020304" charset="0"/>
                  <a:ea typeface="黑体" panose="02010609060101010101" charset="-122"/>
                  <a:sym typeface="+mn-ea"/>
                </a:rPr>
                <a:t>BP</a:t>
              </a:r>
              <a:r>
                <a:rPr lang="zh-CN" altLang="en-US" sz="2000" b="1" dirty="0">
                  <a:solidFill>
                    <a:srgbClr val="485766"/>
                  </a:solidFill>
                  <a:latin typeface="Times New Roman" panose="02020603050405020304" charset="0"/>
                  <a:ea typeface="黑体" panose="02010609060101010101" charset="-122"/>
                  <a:sym typeface="+mn-ea"/>
                </a:rPr>
                <a:t>神经网络预测模型</a:t>
              </a:r>
              <a:endParaRPr lang="zh-CN" altLang="zh-HK" sz="2000" b="1" dirty="0">
                <a:solidFill>
                  <a:srgbClr val="485766"/>
                </a:solidFill>
                <a:latin typeface="Times New Roman" panose="02020603050405020304" charset="0"/>
                <a:ea typeface="黑体" panose="02010609060101010101"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grpSp>
      <p:sp>
        <p:nvSpPr>
          <p:cNvPr id="2" name="文本框 1"/>
          <p:cNvSpPr txBox="1"/>
          <p:nvPr/>
        </p:nvSpPr>
        <p:spPr>
          <a:xfrm>
            <a:off x="427355" y="2383155"/>
            <a:ext cx="4360545" cy="1308735"/>
          </a:xfrm>
          <a:prstGeom prst="rect">
            <a:avLst/>
          </a:prstGeom>
          <a:noFill/>
        </p:spPr>
        <p:txBody>
          <a:bodyPr wrap="square" rtlCol="0">
            <a:spAutoFit/>
          </a:bodyPr>
          <a:p>
            <a:pPr>
              <a:lnSpc>
                <a:spcPct val="110000"/>
              </a:lnSpc>
            </a:pPr>
            <a:r>
              <a:rPr lang="en-US" altLang="zh-CN" sz="2400">
                <a:solidFill>
                  <a:srgbClr val="485766"/>
                </a:solidFill>
                <a:latin typeface="Times New Roman" panose="02020603050405020304" charset="0"/>
                <a:ea typeface="黑体" panose="02010609060101010101" charset="-122"/>
              </a:rPr>
              <a:t>    </a:t>
            </a:r>
            <a:r>
              <a:rPr lang="zh-CN" altLang="en-US" sz="2400">
                <a:solidFill>
                  <a:srgbClr val="485766"/>
                </a:solidFill>
                <a:latin typeface="Times New Roman" panose="02020603050405020304" charset="0"/>
                <a:ea typeface="黑体" panose="02010609060101010101" charset="-122"/>
              </a:rPr>
              <a:t>将拟合值对真实值回归，拟合优度越高，说明拟合的的效果越好</a:t>
            </a:r>
            <a:endParaRPr lang="zh-CN" altLang="en-US" sz="2400">
              <a:solidFill>
                <a:srgbClr val="485766"/>
              </a:solidFill>
              <a:latin typeface="Times New Roman" panose="02020603050405020304" charset="0"/>
              <a:ea typeface="黑体" panose="02010609060101010101" charset="-122"/>
            </a:endParaRPr>
          </a:p>
        </p:txBody>
      </p:sp>
      <p:pic>
        <p:nvPicPr>
          <p:cNvPr id="3" name="图片 2" descr="555"/>
          <p:cNvPicPr>
            <a:picLocks noChangeAspect="1"/>
          </p:cNvPicPr>
          <p:nvPr/>
        </p:nvPicPr>
        <p:blipFill>
          <a:blip r:embed="rId1"/>
          <a:stretch>
            <a:fillRect/>
          </a:stretch>
        </p:blipFill>
        <p:spPr>
          <a:xfrm>
            <a:off x="5108575" y="173355"/>
            <a:ext cx="6858000" cy="6858000"/>
          </a:xfrm>
          <a:prstGeom prst="rect">
            <a:avLst/>
          </a:prstGeom>
        </p:spPr>
      </p:pic>
    </p:spTree>
  </p:cSld>
  <p:clrMapOvr>
    <a:masterClrMapping/>
  </p:clrMapOvr>
  <p:transition>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86955"/>
            <a:ext cx="3444158" cy="984885"/>
            <a:chOff x="0" y="174039"/>
            <a:chExt cx="3444158" cy="984885"/>
          </a:xfrm>
        </p:grpSpPr>
        <p:sp>
          <p:nvSpPr>
            <p:cNvPr id="35" name="文本框 34"/>
            <p:cNvSpPr txBox="1"/>
            <p:nvPr/>
          </p:nvSpPr>
          <p:spPr>
            <a:xfrm>
              <a:off x="267877" y="174039"/>
              <a:ext cx="3176281" cy="645160"/>
            </a:xfrm>
            <a:prstGeom prst="rect">
              <a:avLst/>
            </a:prstGeom>
            <a:noFill/>
          </p:spPr>
          <p:txBody>
            <a:bodyPr wrap="square" rtlCol="0">
              <a:spAutoFit/>
            </a:bodyPr>
            <a:lstStyle/>
            <a:p>
              <a:r>
                <a:rPr lang="zh-CN" altLang="zh-HK" sz="3600" b="1" dirty="0">
                  <a:solidFill>
                    <a:srgbClr val="2E75B6"/>
                  </a:solidFill>
                  <a:latin typeface="Times New Roman" panose="02020603050405020304" charset="0"/>
                  <a:ea typeface="黑体" panose="02010609060101010101" charset="-122"/>
                </a:rPr>
                <a:t>养老床位预测</a:t>
              </a:r>
              <a:endParaRPr lang="zh-CN" altLang="zh-HK" sz="3600" b="1" dirty="0">
                <a:solidFill>
                  <a:srgbClr val="2E75B6"/>
                </a:solidFill>
                <a:latin typeface="Times New Roman" panose="02020603050405020304" charset="0"/>
                <a:ea typeface="黑体" panose="02010609060101010101" charset="-122"/>
              </a:endParaRPr>
            </a:p>
          </p:txBody>
        </p:sp>
        <p:sp>
          <p:nvSpPr>
            <p:cNvPr id="36" name="文本框 35"/>
            <p:cNvSpPr txBox="1"/>
            <p:nvPr/>
          </p:nvSpPr>
          <p:spPr>
            <a:xfrm>
              <a:off x="267970" y="760144"/>
              <a:ext cx="2958465" cy="398780"/>
            </a:xfrm>
            <a:prstGeom prst="rect">
              <a:avLst/>
            </a:prstGeom>
            <a:noFill/>
          </p:spPr>
          <p:txBody>
            <a:bodyPr wrap="square" rtlCol="0">
              <a:spAutoFit/>
            </a:bodyPr>
            <a:lstStyle/>
            <a:p>
              <a:r>
                <a:rPr lang="en-US" altLang="zh-CN" sz="2000" b="1" dirty="0">
                  <a:solidFill>
                    <a:srgbClr val="485766"/>
                  </a:solidFill>
                  <a:latin typeface="Times New Roman" panose="02020603050405020304" charset="0"/>
                  <a:ea typeface="黑体" panose="02010609060101010101" charset="-122"/>
                  <a:sym typeface="+mn-ea"/>
                </a:rPr>
                <a:t>BP</a:t>
              </a:r>
              <a:r>
                <a:rPr lang="zh-CN" altLang="en-US" sz="2000" b="1" dirty="0">
                  <a:solidFill>
                    <a:srgbClr val="485766"/>
                  </a:solidFill>
                  <a:latin typeface="Times New Roman" panose="02020603050405020304" charset="0"/>
                  <a:ea typeface="黑体" panose="02010609060101010101" charset="-122"/>
                  <a:sym typeface="+mn-ea"/>
                </a:rPr>
                <a:t>神经网络预测模型</a:t>
              </a:r>
              <a:endParaRPr lang="zh-CN" altLang="zh-HK" sz="2000" b="1" dirty="0">
                <a:solidFill>
                  <a:srgbClr val="485766"/>
                </a:solidFill>
                <a:latin typeface="Times New Roman" panose="02020603050405020304" charset="0"/>
                <a:ea typeface="黑体" panose="02010609060101010101"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grpSp>
      <p:sp>
        <p:nvSpPr>
          <p:cNvPr id="2" name="文本框 1"/>
          <p:cNvSpPr txBox="1"/>
          <p:nvPr/>
        </p:nvSpPr>
        <p:spPr>
          <a:xfrm>
            <a:off x="7681595" y="1243965"/>
            <a:ext cx="4250055" cy="4831080"/>
          </a:xfrm>
          <a:prstGeom prst="rect">
            <a:avLst/>
          </a:prstGeom>
          <a:noFill/>
        </p:spPr>
        <p:txBody>
          <a:bodyPr wrap="square" rtlCol="0">
            <a:spAutoFit/>
          </a:bodyPr>
          <a:p>
            <a:pPr>
              <a:lnSpc>
                <a:spcPct val="110000"/>
              </a:lnSpc>
            </a:pPr>
            <a:r>
              <a:rPr lang="en-US" altLang="zh-CN" sz="2000">
                <a:solidFill>
                  <a:srgbClr val="485766"/>
                </a:solidFill>
                <a:uFillTx/>
                <a:latin typeface="Times New Roman" panose="02020603050405020304" charset="0"/>
                <a:ea typeface="黑体" panose="02010609060101010101" charset="-122"/>
                <a:cs typeface="微软雅黑" panose="020B0503020204020204" pitchFamily="34" charset="-122"/>
              </a:rPr>
              <a:t>       </a:t>
            </a:r>
            <a:r>
              <a:rPr lang="zh-CN" altLang="en-US" sz="2000">
                <a:solidFill>
                  <a:srgbClr val="485766"/>
                </a:solidFill>
                <a:uFillTx/>
                <a:latin typeface="Times New Roman" panose="02020603050405020304" charset="0"/>
                <a:ea typeface="黑体" panose="02010609060101010101" charset="-122"/>
                <a:cs typeface="微软雅黑" panose="020B0503020204020204" pitchFamily="34" charset="-122"/>
              </a:rPr>
              <a:t>在时刻</a:t>
            </a:r>
            <a:r>
              <a:rPr lang="en-US" altLang="zh-CN" sz="2000">
                <a:solidFill>
                  <a:srgbClr val="485766"/>
                </a:solidFill>
                <a:uFillTx/>
                <a:latin typeface="Times New Roman" panose="02020603050405020304" charset="0"/>
                <a:ea typeface="黑体" panose="02010609060101010101" charset="-122"/>
                <a:cs typeface="微软雅黑" panose="020B0503020204020204" pitchFamily="34" charset="-122"/>
              </a:rPr>
              <a:t>43</a:t>
            </a:r>
            <a:r>
              <a:rPr lang="zh-CN" altLang="en-US" sz="2000">
                <a:solidFill>
                  <a:srgbClr val="485766"/>
                </a:solidFill>
                <a:uFillTx/>
                <a:latin typeface="Times New Roman" panose="02020603050405020304" charset="0"/>
                <a:ea typeface="黑体" panose="02010609060101010101" charset="-122"/>
                <a:cs typeface="微软雅黑" panose="020B0503020204020204" pitchFamily="34" charset="-122"/>
              </a:rPr>
              <a:t>（训练了</a:t>
            </a:r>
            <a:r>
              <a:rPr lang="en-US" altLang="zh-CN" sz="2000">
                <a:solidFill>
                  <a:srgbClr val="485766"/>
                </a:solidFill>
                <a:uFillTx/>
                <a:latin typeface="Times New Roman" panose="02020603050405020304" charset="0"/>
                <a:ea typeface="黑体" panose="02010609060101010101" charset="-122"/>
                <a:cs typeface="微软雅黑" panose="020B0503020204020204" pitchFamily="34" charset="-122"/>
              </a:rPr>
              <a:t>43</a:t>
            </a:r>
            <a:r>
              <a:rPr lang="zh-CN" altLang="en-US" sz="2000">
                <a:solidFill>
                  <a:srgbClr val="485766"/>
                </a:solidFill>
                <a:uFillTx/>
                <a:latin typeface="Times New Roman" panose="02020603050405020304" charset="0"/>
                <a:ea typeface="黑体" panose="02010609060101010101" charset="-122"/>
                <a:cs typeface="微软雅黑" panose="020B0503020204020204" pitchFamily="34" charset="-122"/>
              </a:rPr>
              <a:t>次）验证集valiadation出现了最低的均方误差，选择时刻</a:t>
            </a:r>
            <a:r>
              <a:rPr lang="en-US" altLang="zh-CN" sz="2000">
                <a:solidFill>
                  <a:srgbClr val="485766"/>
                </a:solidFill>
                <a:uFillTx/>
                <a:latin typeface="Times New Roman" panose="02020603050405020304" charset="0"/>
                <a:ea typeface="黑体" panose="02010609060101010101" charset="-122"/>
                <a:cs typeface="微软雅黑" panose="020B0503020204020204" pitchFamily="34" charset="-122"/>
              </a:rPr>
              <a:t>37</a:t>
            </a:r>
            <a:r>
              <a:rPr lang="zh-CN" altLang="en-US" sz="2000">
                <a:solidFill>
                  <a:srgbClr val="485766"/>
                </a:solidFill>
                <a:uFillTx/>
                <a:latin typeface="Times New Roman" panose="02020603050405020304" charset="0"/>
                <a:ea typeface="黑体" panose="02010609060101010101" charset="-122"/>
                <a:cs typeface="微软雅黑" panose="020B0503020204020204" pitchFamily="34" charset="-122"/>
              </a:rPr>
              <a:t>的模型为最佳模型。</a:t>
            </a:r>
            <a:endParaRPr lang="zh-CN" altLang="en-US" sz="2000">
              <a:solidFill>
                <a:srgbClr val="485766"/>
              </a:solidFill>
              <a:uFillTx/>
              <a:latin typeface="Times New Roman" panose="02020603050405020304" charset="0"/>
              <a:ea typeface="黑体" panose="02010609060101010101" charset="-122"/>
              <a:cs typeface="微软雅黑" panose="020B0503020204020204" pitchFamily="34" charset="-122"/>
            </a:endParaRPr>
          </a:p>
          <a:p>
            <a:pPr>
              <a:lnSpc>
                <a:spcPct val="110000"/>
              </a:lnSpc>
            </a:pPr>
            <a:r>
              <a:rPr lang="zh-CN" altLang="en-US" sz="2000" b="1">
                <a:solidFill>
                  <a:srgbClr val="485766"/>
                </a:solidFill>
                <a:uFillTx/>
                <a:latin typeface="Times New Roman" panose="02020603050405020304" charset="0"/>
                <a:ea typeface="黑体" panose="02010609060101010101" charset="-122"/>
                <a:cs typeface="微软雅黑" panose="020B0503020204020204" pitchFamily="34" charset="-122"/>
              </a:rPr>
              <a:t>横坐标</a:t>
            </a:r>
            <a:r>
              <a:rPr lang="zh-CN" altLang="en-US" sz="2000">
                <a:solidFill>
                  <a:srgbClr val="485766"/>
                </a:solidFill>
                <a:uFillTx/>
                <a:latin typeface="Times New Roman" panose="02020603050405020304" charset="0"/>
                <a:ea typeface="黑体" panose="02010609060101010101" charset="-122"/>
                <a:cs typeface="微软雅黑" panose="020B0503020204020204" pitchFamily="34" charset="-122"/>
              </a:rPr>
              <a:t>：训练结束时的epochs数（神经网络一次前向传播</a:t>
            </a:r>
            <a:r>
              <a:rPr lang="en-US" altLang="zh-CN" sz="2000">
                <a:solidFill>
                  <a:srgbClr val="485766"/>
                </a:solidFill>
                <a:uFillTx/>
                <a:latin typeface="Times New Roman" panose="02020603050405020304" charset="0"/>
                <a:ea typeface="黑体" panose="02010609060101010101" charset="-122"/>
                <a:cs typeface="微软雅黑" panose="020B0503020204020204" pitchFamily="34" charset="-122"/>
              </a:rPr>
              <a:t> </a:t>
            </a:r>
            <a:r>
              <a:rPr lang="zh-CN" altLang="en-US" sz="2000">
                <a:solidFill>
                  <a:srgbClr val="485766"/>
                </a:solidFill>
                <a:uFillTx/>
                <a:latin typeface="Times New Roman" panose="02020603050405020304" charset="0"/>
                <a:ea typeface="黑体" panose="02010609060101010101" charset="-122"/>
                <a:cs typeface="微软雅黑" panose="020B0503020204020204" pitchFamily="34" charset="-122"/>
              </a:rPr>
              <a:t>+</a:t>
            </a:r>
            <a:r>
              <a:rPr lang="en-US" altLang="zh-CN" sz="2000">
                <a:solidFill>
                  <a:srgbClr val="485766"/>
                </a:solidFill>
                <a:uFillTx/>
                <a:latin typeface="Times New Roman" panose="02020603050405020304" charset="0"/>
                <a:ea typeface="黑体" panose="02010609060101010101" charset="-122"/>
                <a:cs typeface="微软雅黑" panose="020B0503020204020204" pitchFamily="34" charset="-122"/>
              </a:rPr>
              <a:t> </a:t>
            </a:r>
            <a:r>
              <a:rPr lang="zh-CN" altLang="en-US" sz="2000">
                <a:solidFill>
                  <a:srgbClr val="485766"/>
                </a:solidFill>
                <a:uFillTx/>
                <a:latin typeface="Times New Roman" panose="02020603050405020304" charset="0"/>
                <a:ea typeface="黑体" panose="02010609060101010101" charset="-122"/>
                <a:cs typeface="微软雅黑" panose="020B0503020204020204" pitchFamily="34" charset="-122"/>
              </a:rPr>
              <a:t>一次反向传播</a:t>
            </a:r>
            <a:r>
              <a:rPr lang="en-US" altLang="zh-CN" sz="2000">
                <a:solidFill>
                  <a:srgbClr val="485766"/>
                </a:solidFill>
                <a:uFillTx/>
                <a:latin typeface="Times New Roman" panose="02020603050405020304" charset="0"/>
                <a:ea typeface="黑体" panose="02010609060101010101" charset="-122"/>
                <a:cs typeface="微软雅黑" panose="020B0503020204020204" pitchFamily="34" charset="-122"/>
              </a:rPr>
              <a:t> </a:t>
            </a:r>
            <a:r>
              <a:rPr lang="zh-CN" altLang="en-US" sz="2000">
                <a:solidFill>
                  <a:srgbClr val="485766"/>
                </a:solidFill>
                <a:uFillTx/>
                <a:latin typeface="Times New Roman" panose="02020603050405020304" charset="0"/>
                <a:ea typeface="黑体" panose="02010609060101010101" charset="-122"/>
                <a:cs typeface="微软雅黑" panose="020B0503020204020204" pitchFamily="34" charset="-122"/>
              </a:rPr>
              <a:t>=</a:t>
            </a:r>
            <a:r>
              <a:rPr lang="en-US" altLang="zh-CN" sz="2000">
                <a:solidFill>
                  <a:srgbClr val="485766"/>
                </a:solidFill>
                <a:uFillTx/>
                <a:latin typeface="Times New Roman" panose="02020603050405020304" charset="0"/>
                <a:ea typeface="黑体" panose="02010609060101010101" charset="-122"/>
                <a:cs typeface="微软雅黑" panose="020B0503020204020204" pitchFamily="34" charset="-122"/>
              </a:rPr>
              <a:t> </a:t>
            </a:r>
            <a:r>
              <a:rPr lang="zh-CN" altLang="en-US" sz="2000">
                <a:solidFill>
                  <a:srgbClr val="485766"/>
                </a:solidFill>
                <a:uFillTx/>
                <a:latin typeface="Times New Roman" panose="02020603050405020304" charset="0"/>
                <a:ea typeface="黑体" panose="02010609060101010101" charset="-122"/>
                <a:cs typeface="微软雅黑" panose="020B0503020204020204" pitchFamily="34" charset="-122"/>
              </a:rPr>
              <a:t>一个epoch）</a:t>
            </a:r>
            <a:endParaRPr lang="zh-CN" altLang="en-US" sz="2000">
              <a:solidFill>
                <a:srgbClr val="485766"/>
              </a:solidFill>
              <a:uFillTx/>
              <a:latin typeface="Times New Roman" panose="02020603050405020304" charset="0"/>
              <a:ea typeface="黑体" panose="02010609060101010101" charset="-122"/>
              <a:cs typeface="微软雅黑" panose="020B0503020204020204" pitchFamily="34" charset="-122"/>
            </a:endParaRPr>
          </a:p>
          <a:p>
            <a:pPr>
              <a:lnSpc>
                <a:spcPct val="110000"/>
              </a:lnSpc>
            </a:pPr>
            <a:r>
              <a:rPr lang="zh-CN" altLang="en-US" sz="2000" b="1">
                <a:solidFill>
                  <a:srgbClr val="485766"/>
                </a:solidFill>
                <a:uFillTx/>
                <a:latin typeface="Times New Roman" panose="02020603050405020304" charset="0"/>
                <a:ea typeface="黑体" panose="02010609060101010101" charset="-122"/>
                <a:cs typeface="微软雅黑" panose="020B0503020204020204" pitchFamily="34" charset="-122"/>
              </a:rPr>
              <a:t>纵坐标</a:t>
            </a:r>
            <a:r>
              <a:rPr lang="zh-CN" altLang="en-US" sz="2000">
                <a:solidFill>
                  <a:srgbClr val="485766"/>
                </a:solidFill>
                <a:uFillTx/>
                <a:latin typeface="Times New Roman" panose="02020603050405020304" charset="0"/>
                <a:ea typeface="黑体" panose="02010609060101010101" charset="-122"/>
                <a:cs typeface="微软雅黑" panose="020B0503020204020204" pitchFamily="34" charset="-122"/>
              </a:rPr>
              <a:t>：均方误差</a:t>
            </a:r>
            <a:endParaRPr lang="zh-CN" altLang="en-US" sz="2000">
              <a:solidFill>
                <a:srgbClr val="485766"/>
              </a:solidFill>
              <a:uFillTx/>
              <a:latin typeface="Times New Roman" panose="02020603050405020304" charset="0"/>
              <a:ea typeface="黑体" panose="02010609060101010101" charset="-122"/>
              <a:cs typeface="微软雅黑" panose="020B0503020204020204" pitchFamily="34" charset="-122"/>
            </a:endParaRPr>
          </a:p>
          <a:p>
            <a:pPr>
              <a:lnSpc>
                <a:spcPct val="110000"/>
              </a:lnSpc>
            </a:pPr>
            <a:r>
              <a:rPr lang="zh-CN" altLang="en-US" sz="2000" b="1">
                <a:solidFill>
                  <a:srgbClr val="485766"/>
                </a:solidFill>
                <a:uFillTx/>
                <a:latin typeface="Times New Roman" panose="02020603050405020304" charset="0"/>
                <a:ea typeface="黑体" panose="02010609060101010101" charset="-122"/>
                <a:cs typeface="微软雅黑" panose="020B0503020204020204" pitchFamily="34" charset="-122"/>
              </a:rPr>
              <a:t>训练集</a:t>
            </a:r>
            <a:r>
              <a:rPr lang="zh-CN" altLang="en-US" sz="2000">
                <a:solidFill>
                  <a:srgbClr val="485766"/>
                </a:solidFill>
                <a:uFillTx/>
                <a:latin typeface="Times New Roman" panose="02020603050405020304" charset="0"/>
                <a:ea typeface="黑体" panose="02010609060101010101" charset="-122"/>
                <a:cs typeface="微软雅黑" panose="020B0503020204020204" pitchFamily="34" charset="-122"/>
              </a:rPr>
              <a:t>（蓝线所用数据集）：训练模型，得到模型参数</a:t>
            </a:r>
            <a:endParaRPr lang="zh-CN" altLang="en-US" sz="2000">
              <a:solidFill>
                <a:srgbClr val="485766"/>
              </a:solidFill>
              <a:uFillTx/>
              <a:latin typeface="Times New Roman" panose="02020603050405020304" charset="0"/>
              <a:ea typeface="黑体" panose="02010609060101010101" charset="-122"/>
              <a:cs typeface="微软雅黑" panose="020B0503020204020204" pitchFamily="34" charset="-122"/>
            </a:endParaRPr>
          </a:p>
          <a:p>
            <a:pPr>
              <a:lnSpc>
                <a:spcPct val="110000"/>
              </a:lnSpc>
            </a:pPr>
            <a:r>
              <a:rPr lang="zh-CN" altLang="en-US" sz="2000" b="1">
                <a:solidFill>
                  <a:srgbClr val="485766"/>
                </a:solidFill>
                <a:uFillTx/>
                <a:latin typeface="Times New Roman" panose="02020603050405020304" charset="0"/>
                <a:ea typeface="黑体" panose="02010609060101010101" charset="-122"/>
                <a:cs typeface="微软雅黑" panose="020B0503020204020204" pitchFamily="34" charset="-122"/>
              </a:rPr>
              <a:t>验证集</a:t>
            </a:r>
            <a:r>
              <a:rPr lang="zh-CN" altLang="en-US" sz="2000">
                <a:solidFill>
                  <a:srgbClr val="485766"/>
                </a:solidFill>
                <a:uFillTx/>
                <a:latin typeface="Times New Roman" panose="02020603050405020304" charset="0"/>
                <a:ea typeface="黑体" panose="02010609060101010101" charset="-122"/>
                <a:cs typeface="微软雅黑" panose="020B0503020204020204" pitchFamily="34" charset="-122"/>
              </a:rPr>
              <a:t>（绿线所用数据集）：评估模型，得到的最优网络</a:t>
            </a:r>
            <a:endParaRPr lang="zh-CN" altLang="en-US" sz="2000">
              <a:solidFill>
                <a:srgbClr val="485766"/>
              </a:solidFill>
              <a:uFillTx/>
              <a:latin typeface="Times New Roman" panose="02020603050405020304" charset="0"/>
              <a:ea typeface="黑体" panose="02010609060101010101" charset="-122"/>
              <a:cs typeface="微软雅黑" panose="020B0503020204020204" pitchFamily="34" charset="-122"/>
            </a:endParaRPr>
          </a:p>
          <a:p>
            <a:pPr>
              <a:lnSpc>
                <a:spcPct val="110000"/>
              </a:lnSpc>
            </a:pPr>
            <a:r>
              <a:rPr lang="zh-CN" altLang="en-US" sz="2000" b="1">
                <a:solidFill>
                  <a:srgbClr val="485766"/>
                </a:solidFill>
                <a:uFillTx/>
                <a:latin typeface="Times New Roman" panose="02020603050405020304" charset="0"/>
                <a:ea typeface="黑体" panose="02010609060101010101" charset="-122"/>
                <a:cs typeface="微软雅黑" panose="020B0503020204020204" pitchFamily="34" charset="-122"/>
              </a:rPr>
              <a:t>测试集</a:t>
            </a:r>
            <a:r>
              <a:rPr lang="zh-CN" altLang="en-US" sz="2000">
                <a:solidFill>
                  <a:srgbClr val="485766"/>
                </a:solidFill>
                <a:uFillTx/>
                <a:latin typeface="Times New Roman" panose="02020603050405020304" charset="0"/>
                <a:ea typeface="黑体" panose="02010609060101010101" charset="-122"/>
                <a:cs typeface="微软雅黑" panose="020B0503020204020204" pitchFamily="34" charset="-122"/>
              </a:rPr>
              <a:t>（红线所用数据集）：用之前得到的最优网络来评估模最终模型的泛化能力</a:t>
            </a:r>
            <a:endParaRPr lang="zh-CN" altLang="en-US" sz="2000">
              <a:solidFill>
                <a:srgbClr val="485766"/>
              </a:solidFill>
              <a:uFillTx/>
              <a:latin typeface="Times New Roman" panose="02020603050405020304" charset="0"/>
              <a:ea typeface="黑体" panose="02010609060101010101" charset="-122"/>
              <a:cs typeface="微软雅黑" panose="020B0503020204020204" pitchFamily="34" charset="-122"/>
            </a:endParaRPr>
          </a:p>
        </p:txBody>
      </p:sp>
      <p:pic>
        <p:nvPicPr>
          <p:cNvPr id="4" name="图片 3" descr="444"/>
          <p:cNvPicPr>
            <a:picLocks noChangeAspect="1"/>
          </p:cNvPicPr>
          <p:nvPr/>
        </p:nvPicPr>
        <p:blipFill>
          <a:blip r:embed="rId1"/>
          <a:stretch>
            <a:fillRect/>
          </a:stretch>
        </p:blipFill>
        <p:spPr>
          <a:xfrm>
            <a:off x="427355" y="1425575"/>
            <a:ext cx="6610350" cy="4962525"/>
          </a:xfrm>
          <a:prstGeom prst="rect">
            <a:avLst/>
          </a:prstGeom>
        </p:spPr>
      </p:pic>
    </p:spTree>
  </p:cSld>
  <p:clrMapOvr>
    <a:masterClrMapping/>
  </p:clrMapOvr>
  <p:transition>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86955"/>
            <a:ext cx="3444158" cy="985154"/>
            <a:chOff x="0" y="174039"/>
            <a:chExt cx="3444158" cy="985154"/>
          </a:xfrm>
        </p:grpSpPr>
        <p:sp>
          <p:nvSpPr>
            <p:cNvPr id="35" name="文本框 34"/>
            <p:cNvSpPr txBox="1"/>
            <p:nvPr/>
          </p:nvSpPr>
          <p:spPr>
            <a:xfrm>
              <a:off x="267877" y="174039"/>
              <a:ext cx="3176281" cy="645160"/>
            </a:xfrm>
            <a:prstGeom prst="rect">
              <a:avLst/>
            </a:prstGeom>
            <a:noFill/>
          </p:spPr>
          <p:txBody>
            <a:bodyPr wrap="square" rtlCol="0">
              <a:spAutoFit/>
            </a:bodyPr>
            <a:lstStyle/>
            <a:p>
              <a:r>
                <a:rPr lang="zh-CN" altLang="zh-HK" sz="3600" b="1" dirty="0">
                  <a:solidFill>
                    <a:srgbClr val="2E75B6"/>
                  </a:solidFill>
                  <a:latin typeface="Times New Roman" panose="02020603050405020304" charset="0"/>
                  <a:ea typeface="黑体" panose="02010609060101010101" charset="-122"/>
                </a:rPr>
                <a:t>养老床位预测</a:t>
              </a:r>
              <a:endParaRPr lang="zh-CN" altLang="zh-HK" sz="3600" b="1" dirty="0">
                <a:solidFill>
                  <a:srgbClr val="2E75B6"/>
                </a:solidFill>
                <a:latin typeface="Times New Roman" panose="02020603050405020304" charset="0"/>
                <a:ea typeface="黑体" panose="02010609060101010101" charset="-122"/>
              </a:endParaRPr>
            </a:p>
          </p:txBody>
        </p:sp>
        <p:sp>
          <p:nvSpPr>
            <p:cNvPr id="36" name="文本框 35"/>
            <p:cNvSpPr txBox="1"/>
            <p:nvPr/>
          </p:nvSpPr>
          <p:spPr>
            <a:xfrm>
              <a:off x="267877" y="760413"/>
              <a:ext cx="2620469" cy="398780"/>
            </a:xfrm>
            <a:prstGeom prst="rect">
              <a:avLst/>
            </a:prstGeom>
            <a:noFill/>
          </p:spPr>
          <p:txBody>
            <a:bodyPr wrap="square" rtlCol="0">
              <a:spAutoFit/>
            </a:bodyPr>
            <a:lstStyle/>
            <a:p>
              <a:r>
                <a:rPr lang="zh-CN" altLang="zh-HK" sz="2000" b="1" dirty="0">
                  <a:solidFill>
                    <a:srgbClr val="485766"/>
                  </a:solidFill>
                  <a:latin typeface="Times New Roman" panose="02020603050405020304" charset="0"/>
                  <a:ea typeface="黑体" panose="02010609060101010101" charset="-122"/>
                </a:rPr>
                <a:t>数据收集</a:t>
              </a:r>
              <a:endParaRPr lang="zh-CN" altLang="zh-HK" sz="2000" b="1" dirty="0">
                <a:solidFill>
                  <a:srgbClr val="485766"/>
                </a:solidFill>
                <a:latin typeface="Times New Roman" panose="02020603050405020304" charset="0"/>
                <a:ea typeface="黑体" panose="02010609060101010101"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grpSp>
      <p:pic>
        <p:nvPicPr>
          <p:cNvPr id="9" name="图片 2"/>
          <p:cNvPicPr>
            <a:picLocks noChangeAspect="1"/>
          </p:cNvPicPr>
          <p:nvPr/>
        </p:nvPicPr>
        <p:blipFill>
          <a:blip r:embed="rId1"/>
          <a:stretch>
            <a:fillRect/>
          </a:stretch>
        </p:blipFill>
        <p:spPr>
          <a:xfrm>
            <a:off x="1195070" y="1360805"/>
            <a:ext cx="10558145" cy="2703830"/>
          </a:xfrm>
          <a:prstGeom prst="rect">
            <a:avLst/>
          </a:prstGeom>
          <a:noFill/>
          <a:ln>
            <a:noFill/>
          </a:ln>
        </p:spPr>
      </p:pic>
      <p:sp>
        <p:nvSpPr>
          <p:cNvPr id="3" name="文本框 2"/>
          <p:cNvSpPr txBox="1"/>
          <p:nvPr/>
        </p:nvSpPr>
        <p:spPr>
          <a:xfrm>
            <a:off x="528320" y="1591945"/>
            <a:ext cx="490220" cy="2349500"/>
          </a:xfrm>
          <a:prstGeom prst="rect">
            <a:avLst/>
          </a:prstGeom>
          <a:noFill/>
        </p:spPr>
        <p:txBody>
          <a:bodyPr vert="eaVert" wrap="square" rtlCol="0">
            <a:spAutoFit/>
          </a:bodyPr>
          <a:p>
            <a:r>
              <a:rPr lang="zh-CN" altLang="en-US" sz="2000">
                <a:solidFill>
                  <a:srgbClr val="485766"/>
                </a:solidFill>
                <a:latin typeface="Times New Roman" panose="02020603050405020304" charset="0"/>
                <a:ea typeface="黑体" panose="02010609060101010101" charset="-122"/>
              </a:rPr>
              <a:t>对应的神经网络图</a:t>
            </a:r>
            <a:endParaRPr lang="zh-CN" altLang="en-US" sz="2000">
              <a:solidFill>
                <a:srgbClr val="485766"/>
              </a:solidFill>
              <a:latin typeface="Times New Roman" panose="02020603050405020304" charset="0"/>
              <a:ea typeface="黑体" panose="02010609060101010101" charset="-122"/>
            </a:endParaRPr>
          </a:p>
        </p:txBody>
      </p:sp>
      <p:sp>
        <p:nvSpPr>
          <p:cNvPr id="4" name="文本框 3"/>
          <p:cNvSpPr txBox="1"/>
          <p:nvPr/>
        </p:nvSpPr>
        <p:spPr>
          <a:xfrm>
            <a:off x="1153795" y="4138930"/>
            <a:ext cx="10434955" cy="2526665"/>
          </a:xfrm>
          <a:prstGeom prst="rect">
            <a:avLst/>
          </a:prstGeom>
          <a:noFill/>
        </p:spPr>
        <p:txBody>
          <a:bodyPr wrap="square" rtlCol="0">
            <a:spAutoFit/>
          </a:bodyPr>
          <a:p>
            <a:pPr>
              <a:lnSpc>
                <a:spcPct val="110000"/>
              </a:lnSpc>
            </a:pPr>
            <a:r>
              <a:rPr lang="zh-CN" altLang="en-US" sz="2400">
                <a:solidFill>
                  <a:srgbClr val="485766"/>
                </a:solidFill>
                <a:latin typeface="Times New Roman" panose="02020603050405020304" charset="0"/>
                <a:ea typeface="黑体" panose="02010609060101010101" charset="-122"/>
                <a:cs typeface="微软雅黑" panose="020B0503020204020204" pitchFamily="34" charset="-122"/>
              </a:rPr>
              <a:t>误差较大：（过拟合）</a:t>
            </a:r>
            <a:endParaRPr lang="zh-CN" altLang="en-US" sz="2400">
              <a:solidFill>
                <a:srgbClr val="485766"/>
              </a:solidFill>
              <a:latin typeface="Times New Roman" panose="02020603050405020304" charset="0"/>
              <a:ea typeface="黑体" panose="02010609060101010101" charset="-122"/>
              <a:cs typeface="微软雅黑" panose="020B0503020204020204" pitchFamily="34" charset="-122"/>
            </a:endParaRPr>
          </a:p>
          <a:p>
            <a:pPr>
              <a:lnSpc>
                <a:spcPct val="110000"/>
              </a:lnSpc>
            </a:pPr>
            <a:r>
              <a:rPr lang="zh-CN" altLang="en-US" sz="2400">
                <a:solidFill>
                  <a:srgbClr val="485766"/>
                </a:solidFill>
                <a:latin typeface="Times New Roman" panose="02020603050405020304" charset="0"/>
                <a:ea typeface="黑体" panose="02010609060101010101" charset="-122"/>
                <a:cs typeface="微软雅黑" panose="020B0503020204020204" pitchFamily="34" charset="-122"/>
              </a:rPr>
              <a:t>1.训练样本不够多。</a:t>
            </a:r>
            <a:endParaRPr lang="zh-CN" altLang="en-US" sz="2400">
              <a:solidFill>
                <a:srgbClr val="485766"/>
              </a:solidFill>
              <a:latin typeface="Times New Roman" panose="02020603050405020304" charset="0"/>
              <a:ea typeface="黑体" panose="02010609060101010101" charset="-122"/>
              <a:cs typeface="微软雅黑" panose="020B0503020204020204" pitchFamily="34" charset="-122"/>
            </a:endParaRPr>
          </a:p>
          <a:p>
            <a:pPr>
              <a:lnSpc>
                <a:spcPct val="110000"/>
              </a:lnSpc>
            </a:pPr>
            <a:r>
              <a:rPr lang="zh-CN" altLang="en-US" sz="2400">
                <a:solidFill>
                  <a:srgbClr val="485766"/>
                </a:solidFill>
                <a:latin typeface="Times New Roman" panose="02020603050405020304" charset="0"/>
                <a:ea typeface="黑体" panose="02010609060101010101" charset="-122"/>
                <a:cs typeface="微软雅黑" panose="020B0503020204020204" pitchFamily="34" charset="-122"/>
              </a:rPr>
              <a:t>2.样本不具有代表性，不具有特征性</a:t>
            </a:r>
            <a:endParaRPr lang="zh-CN" altLang="en-US" sz="2400">
              <a:solidFill>
                <a:srgbClr val="485766"/>
              </a:solidFill>
              <a:latin typeface="Times New Roman" panose="02020603050405020304" charset="0"/>
              <a:ea typeface="黑体" panose="02010609060101010101" charset="-122"/>
              <a:cs typeface="微软雅黑" panose="020B0503020204020204" pitchFamily="34" charset="-122"/>
            </a:endParaRPr>
          </a:p>
          <a:p>
            <a:pPr>
              <a:lnSpc>
                <a:spcPct val="110000"/>
              </a:lnSpc>
            </a:pPr>
            <a:endParaRPr lang="zh-CN" altLang="en-US" sz="2400">
              <a:solidFill>
                <a:srgbClr val="485766"/>
              </a:solidFill>
              <a:latin typeface="Times New Roman" panose="02020603050405020304" charset="0"/>
              <a:ea typeface="黑体" panose="02010609060101010101" charset="-122"/>
              <a:cs typeface="微软雅黑" panose="020B0503020204020204" pitchFamily="34" charset="-122"/>
            </a:endParaRPr>
          </a:p>
          <a:p>
            <a:pPr>
              <a:lnSpc>
                <a:spcPct val="110000"/>
              </a:lnSpc>
            </a:pPr>
            <a:r>
              <a:rPr lang="en-US" altLang="zh-CN" sz="2400">
                <a:solidFill>
                  <a:srgbClr val="485766"/>
                </a:solidFill>
                <a:latin typeface="Times New Roman" panose="02020603050405020304" charset="0"/>
                <a:ea typeface="黑体" panose="02010609060101010101" charset="-122"/>
                <a:cs typeface="微软雅黑" panose="020B0503020204020204" pitchFamily="34" charset="-122"/>
              </a:rPr>
              <a:t>    </a:t>
            </a:r>
            <a:r>
              <a:rPr lang="zh-CN" altLang="en-US" sz="2400">
                <a:solidFill>
                  <a:srgbClr val="485766"/>
                </a:solidFill>
                <a:latin typeface="Times New Roman" panose="02020603050405020304" charset="0"/>
                <a:ea typeface="黑体" panose="02010609060101010101" charset="-122"/>
                <a:cs typeface="微软雅黑" panose="020B0503020204020204" pitchFamily="34" charset="-122"/>
              </a:rPr>
              <a:t>BP在预测数据的应用上容易出现极大的误差，最好用如Elman反馈神经网络或者RNN循环神经网络，这些有记忆功能的网络比较好用。</a:t>
            </a:r>
            <a:endParaRPr lang="zh-CN" altLang="en-US" sz="2400">
              <a:solidFill>
                <a:srgbClr val="485766"/>
              </a:solidFill>
              <a:latin typeface="Times New Roman" panose="02020603050405020304" charset="0"/>
              <a:ea typeface="黑体" panose="02010609060101010101" charset="-122"/>
              <a:cs typeface="微软雅黑" panose="020B0503020204020204" pitchFamily="34" charset="-122"/>
            </a:endParaRPr>
          </a:p>
        </p:txBody>
      </p:sp>
    </p:spTree>
  </p:cSld>
  <p:clrMapOvr>
    <a:masterClrMapping/>
  </p:clrMapOvr>
  <p:transition>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86955"/>
            <a:ext cx="3444875" cy="918161"/>
            <a:chOff x="0" y="174039"/>
            <a:chExt cx="3444875" cy="918161"/>
          </a:xfrm>
        </p:grpSpPr>
        <p:sp>
          <p:nvSpPr>
            <p:cNvPr id="35" name="文本框 34"/>
            <p:cNvSpPr txBox="1"/>
            <p:nvPr/>
          </p:nvSpPr>
          <p:spPr>
            <a:xfrm>
              <a:off x="267877" y="174039"/>
              <a:ext cx="3176281" cy="645160"/>
            </a:xfrm>
            <a:prstGeom prst="rect">
              <a:avLst/>
            </a:prstGeom>
            <a:noFill/>
          </p:spPr>
          <p:txBody>
            <a:bodyPr wrap="square" rtlCol="0">
              <a:spAutoFit/>
            </a:bodyPr>
            <a:lstStyle/>
            <a:p>
              <a:r>
                <a:rPr lang="zh-CN" altLang="zh-HK" sz="3600" b="1" dirty="0">
                  <a:solidFill>
                    <a:srgbClr val="2E75B6"/>
                  </a:solidFill>
                  <a:latin typeface="Times New Roman" panose="02020603050405020304" charset="0"/>
                  <a:ea typeface="黑体" panose="02010609060101010101" charset="-122"/>
                </a:rPr>
                <a:t>养老床位预测</a:t>
              </a:r>
              <a:endParaRPr lang="zh-CN" altLang="zh-HK" sz="3600" b="1" dirty="0">
                <a:solidFill>
                  <a:srgbClr val="2E75B6"/>
                </a:solidFill>
                <a:latin typeface="Times New Roman" panose="02020603050405020304" charset="0"/>
                <a:ea typeface="黑体" panose="02010609060101010101" charset="-122"/>
              </a:endParaRPr>
            </a:p>
          </p:txBody>
        </p:sp>
        <p:sp>
          <p:nvSpPr>
            <p:cNvPr id="36" name="文本框 35"/>
            <p:cNvSpPr txBox="1"/>
            <p:nvPr/>
          </p:nvSpPr>
          <p:spPr>
            <a:xfrm>
              <a:off x="267970" y="760144"/>
              <a:ext cx="3176905" cy="306705"/>
            </a:xfrm>
            <a:prstGeom prst="rect">
              <a:avLst/>
            </a:prstGeom>
            <a:noFill/>
          </p:spPr>
          <p:txBody>
            <a:bodyPr wrap="square" rtlCol="0">
              <a:spAutoFit/>
            </a:bodyPr>
            <a:lstStyle/>
            <a:p>
              <a:r>
                <a:rPr lang="zh-CN" altLang="zh-HK" sz="1400" b="1" dirty="0">
                  <a:solidFill>
                    <a:srgbClr val="485766"/>
                  </a:solidFill>
                  <a:latin typeface="Times New Roman" panose="02020603050405020304" charset="0"/>
                  <a:ea typeface="黑体" panose="02010609060101010101" charset="-122"/>
                </a:rPr>
                <a:t>Elman反馈神经网络预测模型</a:t>
              </a:r>
              <a:endParaRPr lang="zh-CN" altLang="zh-HK" sz="1400" b="1" dirty="0">
                <a:solidFill>
                  <a:srgbClr val="485766"/>
                </a:solidFill>
                <a:latin typeface="Times New Roman" panose="02020603050405020304" charset="0"/>
                <a:ea typeface="黑体" panose="02010609060101010101"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grpSp>
      <p:pic>
        <p:nvPicPr>
          <p:cNvPr id="11" name="图片 4" descr="IMG_256"/>
          <p:cNvPicPr>
            <a:picLocks noChangeAspect="1"/>
          </p:cNvPicPr>
          <p:nvPr/>
        </p:nvPicPr>
        <p:blipFill>
          <a:blip r:embed="rId1"/>
          <a:stretch>
            <a:fillRect/>
          </a:stretch>
        </p:blipFill>
        <p:spPr>
          <a:xfrm>
            <a:off x="159385" y="1376680"/>
            <a:ext cx="7240905" cy="4999355"/>
          </a:xfrm>
          <a:prstGeom prst="rect">
            <a:avLst/>
          </a:prstGeom>
          <a:noFill/>
          <a:ln w="9525">
            <a:noFill/>
          </a:ln>
        </p:spPr>
      </p:pic>
      <p:sp>
        <p:nvSpPr>
          <p:cNvPr id="2" name="文本框 1"/>
          <p:cNvSpPr txBox="1"/>
          <p:nvPr/>
        </p:nvSpPr>
        <p:spPr>
          <a:xfrm>
            <a:off x="7631430" y="1233170"/>
            <a:ext cx="4349750" cy="5269230"/>
          </a:xfrm>
          <a:prstGeom prst="rect">
            <a:avLst/>
          </a:prstGeom>
          <a:noFill/>
        </p:spPr>
        <p:txBody>
          <a:bodyPr wrap="square" rtlCol="0">
            <a:spAutoFit/>
          </a:bodyPr>
          <a:p>
            <a:pPr>
              <a:lnSpc>
                <a:spcPct val="110000"/>
              </a:lnSpc>
            </a:pPr>
            <a:r>
              <a:rPr lang="en-US" altLang="zh-CN">
                <a:solidFill>
                  <a:srgbClr val="485766"/>
                </a:solidFill>
                <a:uFillTx/>
                <a:latin typeface="Times New Roman" panose="02020603050405020304" charset="0"/>
                <a:ea typeface="黑体" panose="02010609060101010101" charset="-122"/>
              </a:rPr>
              <a:t>       </a:t>
            </a:r>
            <a:r>
              <a:rPr lang="zh-CN" altLang="en-US">
                <a:solidFill>
                  <a:srgbClr val="485766"/>
                </a:solidFill>
                <a:uFillTx/>
                <a:latin typeface="Times New Roman" panose="02020603050405020304" charset="0"/>
                <a:ea typeface="黑体" panose="02010609060101010101" charset="-122"/>
              </a:rPr>
              <a:t>Elman神经网络是应用较为广泛的一种典型的反馈型神经网络模型。一般分为四层：</a:t>
            </a:r>
            <a:r>
              <a:rPr lang="zh-CN" altLang="en-US" b="1">
                <a:solidFill>
                  <a:srgbClr val="485766"/>
                </a:solidFill>
                <a:uFillTx/>
                <a:latin typeface="Times New Roman" panose="02020603050405020304" charset="0"/>
                <a:ea typeface="黑体" panose="02010609060101010101" charset="-122"/>
              </a:rPr>
              <a:t>输入层、隐层、承接层和输出层</a:t>
            </a:r>
            <a:r>
              <a:rPr lang="zh-CN" altLang="en-US">
                <a:solidFill>
                  <a:srgbClr val="485766"/>
                </a:solidFill>
                <a:uFillTx/>
                <a:latin typeface="Times New Roman" panose="02020603050405020304" charset="0"/>
                <a:ea typeface="黑体" panose="02010609060101010101" charset="-122"/>
              </a:rPr>
              <a:t>。</a:t>
            </a:r>
            <a:r>
              <a:rPr lang="en-US" altLang="zh-CN">
                <a:solidFill>
                  <a:srgbClr val="485766"/>
                </a:solidFill>
                <a:uFillTx/>
                <a:latin typeface="Times New Roman" panose="02020603050405020304" charset="0"/>
                <a:ea typeface="黑体" panose="02010609060101010101" charset="-122"/>
              </a:rPr>
              <a:t> </a:t>
            </a:r>
            <a:endParaRPr lang="en-US" altLang="zh-CN">
              <a:solidFill>
                <a:srgbClr val="485766"/>
              </a:solidFill>
              <a:uFillTx/>
              <a:latin typeface="Times New Roman" panose="02020603050405020304" charset="0"/>
              <a:ea typeface="黑体" panose="02010609060101010101" charset="-122"/>
            </a:endParaRPr>
          </a:p>
          <a:p>
            <a:pPr>
              <a:lnSpc>
                <a:spcPct val="110000"/>
              </a:lnSpc>
            </a:pPr>
            <a:r>
              <a:rPr lang="zh-CN" altLang="en-US">
                <a:solidFill>
                  <a:srgbClr val="485766"/>
                </a:solidFill>
                <a:uFillTx/>
                <a:latin typeface="Times New Roman" panose="02020603050405020304" charset="0"/>
                <a:ea typeface="黑体" panose="02010609060101010101" charset="-122"/>
              </a:rPr>
              <a:t>数学表达式：</a:t>
            </a:r>
            <a:r>
              <a:rPr lang="en-US" altLang="zh-CN">
                <a:solidFill>
                  <a:srgbClr val="485766"/>
                </a:solidFill>
                <a:uFillTx/>
                <a:latin typeface="Times New Roman" panose="02020603050405020304" charset="0"/>
                <a:ea typeface="黑体" panose="02010609060101010101" charset="-122"/>
              </a:rPr>
              <a:t>  </a:t>
            </a:r>
            <a:endParaRPr lang="zh-CN" altLang="en-US">
              <a:solidFill>
                <a:srgbClr val="485766"/>
              </a:solidFill>
              <a:uFillTx/>
              <a:latin typeface="Times New Roman" panose="02020603050405020304" charset="0"/>
              <a:ea typeface="黑体" panose="02010609060101010101" charset="-122"/>
            </a:endParaRPr>
          </a:p>
          <a:p>
            <a:pPr>
              <a:lnSpc>
                <a:spcPct val="110000"/>
              </a:lnSpc>
            </a:pPr>
            <a:r>
              <a:rPr lang="zh-CN" altLang="en-US">
                <a:solidFill>
                  <a:srgbClr val="485766"/>
                </a:solidFill>
                <a:uFillTx/>
                <a:latin typeface="Times New Roman" panose="02020603050405020304" charset="0"/>
                <a:ea typeface="黑体" panose="02010609060101010101" charset="-122"/>
              </a:rPr>
              <a:t> </a:t>
            </a:r>
            <a:r>
              <a:rPr lang="en-US" altLang="zh-CN">
                <a:solidFill>
                  <a:srgbClr val="485766"/>
                </a:solidFill>
                <a:uFillTx/>
                <a:latin typeface="Times New Roman" panose="02020603050405020304" charset="0"/>
                <a:ea typeface="黑体" panose="02010609060101010101" charset="-122"/>
              </a:rPr>
              <a:t>       </a:t>
            </a:r>
            <a:endParaRPr lang="en-US" altLang="zh-CN">
              <a:solidFill>
                <a:srgbClr val="485766"/>
              </a:solidFill>
              <a:uFillTx/>
              <a:latin typeface="Times New Roman" panose="02020603050405020304" charset="0"/>
              <a:ea typeface="黑体" panose="02010609060101010101" charset="-122"/>
            </a:endParaRPr>
          </a:p>
          <a:p>
            <a:pPr>
              <a:lnSpc>
                <a:spcPct val="110000"/>
              </a:lnSpc>
            </a:pPr>
            <a:endParaRPr lang="en-US" altLang="zh-CN">
              <a:solidFill>
                <a:srgbClr val="485766"/>
              </a:solidFill>
              <a:uFillTx/>
              <a:latin typeface="Times New Roman" panose="02020603050405020304" charset="0"/>
              <a:ea typeface="黑体" panose="02010609060101010101" charset="-122"/>
            </a:endParaRPr>
          </a:p>
          <a:p>
            <a:pPr>
              <a:lnSpc>
                <a:spcPct val="110000"/>
              </a:lnSpc>
            </a:pPr>
            <a:endParaRPr lang="en-US" altLang="zh-CN">
              <a:solidFill>
                <a:srgbClr val="485766"/>
              </a:solidFill>
              <a:uFillTx/>
              <a:latin typeface="Times New Roman" panose="02020603050405020304" charset="0"/>
              <a:ea typeface="黑体" panose="02010609060101010101" charset="-122"/>
            </a:endParaRPr>
          </a:p>
          <a:p>
            <a:pPr>
              <a:lnSpc>
                <a:spcPct val="110000"/>
              </a:lnSpc>
            </a:pPr>
            <a:endParaRPr lang="en-US" altLang="zh-CN">
              <a:solidFill>
                <a:srgbClr val="485766"/>
              </a:solidFill>
              <a:uFillTx/>
              <a:latin typeface="Times New Roman" panose="02020603050405020304" charset="0"/>
              <a:ea typeface="黑体" panose="02010609060101010101" charset="-122"/>
            </a:endParaRPr>
          </a:p>
          <a:p>
            <a:pPr>
              <a:lnSpc>
                <a:spcPct val="110000"/>
              </a:lnSpc>
            </a:pPr>
            <a:endParaRPr lang="zh-CN" altLang="en-US">
              <a:solidFill>
                <a:srgbClr val="485766"/>
              </a:solidFill>
              <a:uFillTx/>
              <a:latin typeface="Times New Roman" panose="02020603050405020304" charset="0"/>
              <a:ea typeface="黑体" panose="02010609060101010101" charset="-122"/>
            </a:endParaRPr>
          </a:p>
          <a:p>
            <a:pPr>
              <a:lnSpc>
                <a:spcPct val="110000"/>
              </a:lnSpc>
            </a:pPr>
            <a:r>
              <a:rPr lang="zh-CN" altLang="en-US">
                <a:solidFill>
                  <a:srgbClr val="485766"/>
                </a:solidFill>
                <a:uFillTx/>
                <a:latin typeface="Times New Roman" panose="02020603050405020304" charset="0"/>
                <a:ea typeface="黑体" panose="02010609060101010101" charset="-122"/>
              </a:rPr>
              <a:t> </a:t>
            </a:r>
            <a:r>
              <a:rPr lang="en-US" altLang="zh-CN">
                <a:solidFill>
                  <a:srgbClr val="485766"/>
                </a:solidFill>
                <a:uFillTx/>
                <a:latin typeface="Times New Roman" panose="02020603050405020304" charset="0"/>
                <a:ea typeface="黑体" panose="02010609060101010101" charset="-122"/>
              </a:rPr>
              <a:t>       </a:t>
            </a:r>
            <a:r>
              <a:rPr lang="zh-CN" altLang="en-US">
                <a:solidFill>
                  <a:srgbClr val="485766"/>
                </a:solidFill>
                <a:uFillTx/>
                <a:latin typeface="Times New Roman" panose="02020603050405020304" charset="0"/>
                <a:ea typeface="黑体" panose="02010609060101010101" charset="-122"/>
                <a:sym typeface="+mn-ea"/>
              </a:rPr>
              <a:t>由于Elman神经网络的输入表示信号的空域信息，而反馈支路是一个延迟单元，反映信号的时域信息，所以Elman神经网络可以在时域和空域进行模式识别，并且逼近能力优于一般的静态网络，收敛速度快，能较好地克服BP的</a:t>
            </a:r>
            <a:r>
              <a:rPr lang="zh-CN" altLang="en-US" b="1">
                <a:solidFill>
                  <a:srgbClr val="485766"/>
                </a:solidFill>
                <a:uFillTx/>
                <a:latin typeface="Times New Roman" panose="02020603050405020304" charset="0"/>
                <a:ea typeface="黑体" panose="02010609060101010101" charset="-122"/>
                <a:sym typeface="+mn-ea"/>
              </a:rPr>
              <a:t>训练时间长</a:t>
            </a:r>
            <a:r>
              <a:rPr lang="zh-CN" altLang="en-US">
                <a:solidFill>
                  <a:srgbClr val="485766"/>
                </a:solidFill>
                <a:uFillTx/>
                <a:latin typeface="Times New Roman" panose="02020603050405020304" charset="0"/>
                <a:ea typeface="黑体" panose="02010609060101010101" charset="-122"/>
                <a:sym typeface="+mn-ea"/>
              </a:rPr>
              <a:t>及</a:t>
            </a:r>
            <a:r>
              <a:rPr lang="zh-CN" altLang="en-US" b="1">
                <a:solidFill>
                  <a:srgbClr val="485766"/>
                </a:solidFill>
                <a:uFillTx/>
                <a:latin typeface="Times New Roman" panose="02020603050405020304" charset="0"/>
                <a:ea typeface="黑体" panose="02010609060101010101" charset="-122"/>
                <a:sym typeface="+mn-ea"/>
              </a:rPr>
              <a:t>计算复杂度高</a:t>
            </a:r>
            <a:r>
              <a:rPr lang="zh-CN" altLang="en-US">
                <a:solidFill>
                  <a:srgbClr val="485766"/>
                </a:solidFill>
                <a:uFillTx/>
                <a:latin typeface="Times New Roman" panose="02020603050405020304" charset="0"/>
                <a:ea typeface="黑体" panose="02010609060101010101" charset="-122"/>
                <a:sym typeface="+mn-ea"/>
              </a:rPr>
              <a:t>等缺点。</a:t>
            </a:r>
            <a:endParaRPr lang="zh-CN" altLang="en-US">
              <a:solidFill>
                <a:srgbClr val="485766"/>
              </a:solidFill>
              <a:uFillTx/>
              <a:latin typeface="Times New Roman" panose="02020603050405020304" charset="0"/>
              <a:ea typeface="黑体" panose="02010609060101010101" charset="-122"/>
            </a:endParaRPr>
          </a:p>
          <a:p>
            <a:pPr>
              <a:lnSpc>
                <a:spcPct val="110000"/>
              </a:lnSpc>
            </a:pPr>
            <a:endParaRPr lang="zh-CN" altLang="en-US">
              <a:solidFill>
                <a:srgbClr val="485766"/>
              </a:solidFill>
              <a:uFillTx/>
              <a:latin typeface="Times New Roman" panose="02020603050405020304" charset="0"/>
              <a:ea typeface="黑体" panose="02010609060101010101" charset="-122"/>
            </a:endParaRPr>
          </a:p>
        </p:txBody>
      </p:sp>
      <p:pic>
        <p:nvPicPr>
          <p:cNvPr id="3" name="图片 2" descr="MommyTalk1665671416166"/>
          <p:cNvPicPr>
            <a:picLocks noChangeAspect="1"/>
          </p:cNvPicPr>
          <p:nvPr/>
        </p:nvPicPr>
        <p:blipFill>
          <a:blip r:embed="rId2"/>
          <a:stretch>
            <a:fillRect/>
          </a:stretch>
        </p:blipFill>
        <p:spPr>
          <a:xfrm>
            <a:off x="7919720" y="2677795"/>
            <a:ext cx="3773170" cy="1060450"/>
          </a:xfrm>
          <a:prstGeom prst="rect">
            <a:avLst/>
          </a:prstGeom>
        </p:spPr>
      </p:pic>
    </p:spTree>
  </p:cSld>
  <p:clrMapOvr>
    <a:masterClrMapping/>
  </p:clrMapOvr>
  <p:transition>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86955"/>
            <a:ext cx="3444875" cy="918161"/>
            <a:chOff x="0" y="174039"/>
            <a:chExt cx="3444875" cy="918161"/>
          </a:xfrm>
        </p:grpSpPr>
        <p:sp>
          <p:nvSpPr>
            <p:cNvPr id="35" name="文本框 34"/>
            <p:cNvSpPr txBox="1"/>
            <p:nvPr/>
          </p:nvSpPr>
          <p:spPr>
            <a:xfrm>
              <a:off x="267877" y="174039"/>
              <a:ext cx="3176281" cy="645160"/>
            </a:xfrm>
            <a:prstGeom prst="rect">
              <a:avLst/>
            </a:prstGeom>
            <a:noFill/>
          </p:spPr>
          <p:txBody>
            <a:bodyPr wrap="square" rtlCol="0">
              <a:spAutoFit/>
            </a:bodyPr>
            <a:lstStyle/>
            <a:p>
              <a:r>
                <a:rPr lang="zh-CN" altLang="zh-HK" sz="3600" b="1" dirty="0">
                  <a:solidFill>
                    <a:srgbClr val="2E75B6"/>
                  </a:solidFill>
                  <a:latin typeface="Times New Roman" panose="02020603050405020304" charset="0"/>
                  <a:ea typeface="黑体" panose="02010609060101010101" charset="-122"/>
                </a:rPr>
                <a:t>养老床位预测</a:t>
              </a:r>
              <a:endParaRPr lang="zh-CN" altLang="zh-HK" sz="3600" b="1" dirty="0">
                <a:solidFill>
                  <a:srgbClr val="2E75B6"/>
                </a:solidFill>
                <a:latin typeface="Times New Roman" panose="02020603050405020304" charset="0"/>
                <a:ea typeface="黑体" panose="02010609060101010101" charset="-122"/>
              </a:endParaRPr>
            </a:p>
          </p:txBody>
        </p:sp>
        <p:sp>
          <p:nvSpPr>
            <p:cNvPr id="36" name="文本框 35"/>
            <p:cNvSpPr txBox="1"/>
            <p:nvPr/>
          </p:nvSpPr>
          <p:spPr>
            <a:xfrm>
              <a:off x="267970" y="760144"/>
              <a:ext cx="3176905" cy="306705"/>
            </a:xfrm>
            <a:prstGeom prst="rect">
              <a:avLst/>
            </a:prstGeom>
            <a:noFill/>
          </p:spPr>
          <p:txBody>
            <a:bodyPr wrap="square" rtlCol="0">
              <a:spAutoFit/>
            </a:bodyPr>
            <a:lstStyle/>
            <a:p>
              <a:r>
                <a:rPr lang="zh-CN" altLang="zh-HK" sz="1400" b="1" dirty="0">
                  <a:solidFill>
                    <a:srgbClr val="485766"/>
                  </a:solidFill>
                  <a:latin typeface="Times New Roman" panose="02020603050405020304" charset="0"/>
                  <a:ea typeface="黑体" panose="02010609060101010101" charset="-122"/>
                </a:rPr>
                <a:t>Elman反馈神经网络预测模型</a:t>
              </a:r>
              <a:endParaRPr lang="zh-CN" altLang="zh-HK" sz="1400" b="1" dirty="0">
                <a:solidFill>
                  <a:srgbClr val="485766"/>
                </a:solidFill>
                <a:latin typeface="Times New Roman" panose="02020603050405020304" charset="0"/>
                <a:ea typeface="黑体" panose="02010609060101010101"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grpSp>
      <p:pic>
        <p:nvPicPr>
          <p:cNvPr id="7" name="图片 7" descr="final"/>
          <p:cNvPicPr>
            <a:picLocks noChangeAspect="1"/>
          </p:cNvPicPr>
          <p:nvPr>
            <p:custDataLst>
              <p:tags r:id="rId1"/>
            </p:custDataLst>
          </p:nvPr>
        </p:nvPicPr>
        <p:blipFill>
          <a:blip r:embed="rId2"/>
          <a:stretch>
            <a:fillRect/>
          </a:stretch>
        </p:blipFill>
        <p:spPr>
          <a:xfrm>
            <a:off x="159385" y="1165860"/>
            <a:ext cx="5479415" cy="4661535"/>
          </a:xfrm>
          <a:prstGeom prst="rect">
            <a:avLst/>
          </a:prstGeom>
        </p:spPr>
      </p:pic>
      <p:sp>
        <p:nvSpPr>
          <p:cNvPr id="2" name="文本框 1"/>
          <p:cNvSpPr txBox="1"/>
          <p:nvPr/>
        </p:nvSpPr>
        <p:spPr>
          <a:xfrm>
            <a:off x="5880100" y="6169660"/>
            <a:ext cx="6191250" cy="460375"/>
          </a:xfrm>
          <a:prstGeom prst="rect">
            <a:avLst/>
          </a:prstGeom>
          <a:noFill/>
        </p:spPr>
        <p:txBody>
          <a:bodyPr wrap="square" rtlCol="0">
            <a:spAutoFit/>
          </a:bodyPr>
          <a:p>
            <a:pPr algn="ctr"/>
            <a:r>
              <a:rPr lang="zh-CN" altLang="en-US" sz="2400">
                <a:solidFill>
                  <a:srgbClr val="485766"/>
                </a:solidFill>
                <a:latin typeface="Times New Roman" panose="02020603050405020304" charset="0"/>
                <a:ea typeface="黑体" panose="02010609060101010101" charset="-122"/>
              </a:rPr>
              <a:t>均方误差图</a:t>
            </a:r>
            <a:endParaRPr lang="zh-CN" altLang="en-US" sz="2400">
              <a:solidFill>
                <a:srgbClr val="485766"/>
              </a:solidFill>
              <a:latin typeface="Times New Roman" panose="02020603050405020304" charset="0"/>
              <a:ea typeface="黑体" panose="02010609060101010101" charset="-122"/>
            </a:endParaRPr>
          </a:p>
        </p:txBody>
      </p:sp>
      <p:sp>
        <p:nvSpPr>
          <p:cNvPr id="3" name="文本框 2"/>
          <p:cNvSpPr txBox="1"/>
          <p:nvPr/>
        </p:nvSpPr>
        <p:spPr>
          <a:xfrm>
            <a:off x="-196850" y="6169660"/>
            <a:ext cx="6191250" cy="460375"/>
          </a:xfrm>
          <a:prstGeom prst="rect">
            <a:avLst/>
          </a:prstGeom>
          <a:noFill/>
        </p:spPr>
        <p:txBody>
          <a:bodyPr wrap="square" rtlCol="0">
            <a:spAutoFit/>
          </a:bodyPr>
          <a:p>
            <a:pPr algn="ctr"/>
            <a:r>
              <a:rPr lang="zh-CN" altLang="en-US" sz="2400">
                <a:solidFill>
                  <a:srgbClr val="485766"/>
                </a:solidFill>
                <a:latin typeface="Times New Roman" panose="02020603050405020304" charset="0"/>
                <a:ea typeface="黑体" panose="02010609060101010101" charset="-122"/>
              </a:rPr>
              <a:t>预测对比图</a:t>
            </a:r>
            <a:endParaRPr lang="zh-CN" altLang="en-US" sz="2400">
              <a:solidFill>
                <a:srgbClr val="485766"/>
              </a:solidFill>
              <a:latin typeface="Times New Roman" panose="02020603050405020304" charset="0"/>
              <a:ea typeface="黑体" panose="02010609060101010101" charset="-122"/>
            </a:endParaRPr>
          </a:p>
        </p:txBody>
      </p:sp>
      <p:pic>
        <p:nvPicPr>
          <p:cNvPr id="4" name="图片 3" descr="444"/>
          <p:cNvPicPr>
            <a:picLocks noChangeAspect="1"/>
          </p:cNvPicPr>
          <p:nvPr>
            <p:custDataLst>
              <p:tags r:id="rId3"/>
            </p:custDataLst>
          </p:nvPr>
        </p:nvPicPr>
        <p:blipFill>
          <a:blip r:embed="rId4"/>
          <a:stretch>
            <a:fillRect/>
          </a:stretch>
        </p:blipFill>
        <p:spPr>
          <a:xfrm>
            <a:off x="0" y="1143000"/>
            <a:ext cx="6239510" cy="4684395"/>
          </a:xfrm>
          <a:prstGeom prst="rect">
            <a:avLst/>
          </a:prstGeom>
        </p:spPr>
      </p:pic>
      <p:pic>
        <p:nvPicPr>
          <p:cNvPr id="15" name="图片 15" descr="performance"/>
          <p:cNvPicPr>
            <a:picLocks noChangeAspect="1"/>
          </p:cNvPicPr>
          <p:nvPr>
            <p:custDataLst>
              <p:tags r:id="rId5"/>
            </p:custDataLst>
          </p:nvPr>
        </p:nvPicPr>
        <p:blipFill>
          <a:blip r:embed="rId6"/>
          <a:stretch>
            <a:fillRect/>
          </a:stretch>
        </p:blipFill>
        <p:spPr>
          <a:xfrm>
            <a:off x="5994400" y="1165860"/>
            <a:ext cx="6209030" cy="4661535"/>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86955"/>
            <a:ext cx="3444875" cy="918161"/>
            <a:chOff x="0" y="174039"/>
            <a:chExt cx="3444875" cy="918161"/>
          </a:xfrm>
        </p:grpSpPr>
        <p:sp>
          <p:nvSpPr>
            <p:cNvPr id="35" name="文本框 34"/>
            <p:cNvSpPr txBox="1"/>
            <p:nvPr/>
          </p:nvSpPr>
          <p:spPr>
            <a:xfrm>
              <a:off x="267877" y="174039"/>
              <a:ext cx="3176281" cy="645160"/>
            </a:xfrm>
            <a:prstGeom prst="rect">
              <a:avLst/>
            </a:prstGeom>
            <a:noFill/>
          </p:spPr>
          <p:txBody>
            <a:bodyPr wrap="square" rtlCol="0">
              <a:spAutoFit/>
            </a:bodyPr>
            <a:lstStyle/>
            <a:p>
              <a:r>
                <a:rPr lang="zh-CN" altLang="zh-HK" sz="3600" b="1" dirty="0">
                  <a:solidFill>
                    <a:srgbClr val="2E75B6"/>
                  </a:solidFill>
                  <a:latin typeface="Times New Roman" panose="02020603050405020304" charset="0"/>
                  <a:ea typeface="黑体" panose="02010609060101010101" charset="-122"/>
                </a:rPr>
                <a:t>养老床位预测</a:t>
              </a:r>
              <a:endParaRPr lang="zh-CN" altLang="zh-HK" sz="3600" b="1" dirty="0">
                <a:solidFill>
                  <a:srgbClr val="2E75B6"/>
                </a:solidFill>
                <a:latin typeface="Times New Roman" panose="02020603050405020304" charset="0"/>
                <a:ea typeface="黑体" panose="02010609060101010101" charset="-122"/>
              </a:endParaRPr>
            </a:p>
          </p:txBody>
        </p:sp>
        <p:sp>
          <p:nvSpPr>
            <p:cNvPr id="36" name="文本框 35"/>
            <p:cNvSpPr txBox="1"/>
            <p:nvPr/>
          </p:nvSpPr>
          <p:spPr>
            <a:xfrm>
              <a:off x="267970" y="760144"/>
              <a:ext cx="3176905" cy="306705"/>
            </a:xfrm>
            <a:prstGeom prst="rect">
              <a:avLst/>
            </a:prstGeom>
            <a:noFill/>
          </p:spPr>
          <p:txBody>
            <a:bodyPr wrap="square" rtlCol="0">
              <a:spAutoFit/>
            </a:bodyPr>
            <a:lstStyle/>
            <a:p>
              <a:r>
                <a:rPr lang="zh-CN" altLang="zh-HK" sz="1400" b="1" dirty="0">
                  <a:solidFill>
                    <a:srgbClr val="485766"/>
                  </a:solidFill>
                  <a:latin typeface="Times New Roman" panose="02020603050405020304" charset="0"/>
                  <a:ea typeface="黑体" panose="02010609060101010101" charset="-122"/>
                </a:rPr>
                <a:t>Elman反馈神经网络预测模型</a:t>
              </a:r>
              <a:endParaRPr lang="zh-CN" altLang="zh-HK" sz="1400" b="1" dirty="0">
                <a:solidFill>
                  <a:srgbClr val="485766"/>
                </a:solidFill>
                <a:latin typeface="Times New Roman" panose="02020603050405020304" charset="0"/>
                <a:ea typeface="黑体" panose="02010609060101010101"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grpSp>
      <p:pic>
        <p:nvPicPr>
          <p:cNvPr id="14" name="图片 14" descr="error hist"/>
          <p:cNvPicPr>
            <a:picLocks noChangeAspect="1"/>
          </p:cNvPicPr>
          <p:nvPr/>
        </p:nvPicPr>
        <p:blipFill>
          <a:blip r:embed="rId1"/>
          <a:stretch>
            <a:fillRect/>
          </a:stretch>
        </p:blipFill>
        <p:spPr>
          <a:xfrm>
            <a:off x="159385" y="1302385"/>
            <a:ext cx="6193790" cy="4650105"/>
          </a:xfrm>
          <a:prstGeom prst="rect">
            <a:avLst/>
          </a:prstGeom>
        </p:spPr>
      </p:pic>
      <p:sp>
        <p:nvSpPr>
          <p:cNvPr id="2" name="文本框 1"/>
          <p:cNvSpPr txBox="1"/>
          <p:nvPr/>
        </p:nvSpPr>
        <p:spPr>
          <a:xfrm>
            <a:off x="159385" y="6109970"/>
            <a:ext cx="6171565" cy="460375"/>
          </a:xfrm>
          <a:prstGeom prst="rect">
            <a:avLst/>
          </a:prstGeom>
          <a:noFill/>
        </p:spPr>
        <p:txBody>
          <a:bodyPr wrap="square" rtlCol="0">
            <a:spAutoFit/>
          </a:bodyPr>
          <a:p>
            <a:pPr algn="ctr"/>
            <a:r>
              <a:rPr lang="zh-CN" altLang="en-US" sz="2400">
                <a:solidFill>
                  <a:srgbClr val="485766"/>
                </a:solidFill>
                <a:latin typeface="Times New Roman" panose="02020603050405020304" charset="0"/>
                <a:ea typeface="黑体" panose="02010609060101010101" charset="-122"/>
              </a:rPr>
              <a:t>误差直方图</a:t>
            </a:r>
            <a:endParaRPr lang="zh-CN" altLang="en-US" sz="2400">
              <a:solidFill>
                <a:srgbClr val="485766"/>
              </a:solidFill>
              <a:latin typeface="Times New Roman" panose="02020603050405020304" charset="0"/>
              <a:ea typeface="黑体" panose="02010609060101010101" charset="-122"/>
            </a:endParaRPr>
          </a:p>
        </p:txBody>
      </p:sp>
      <p:pic>
        <p:nvPicPr>
          <p:cNvPr id="16" name="图片 16" descr="regression"/>
          <p:cNvPicPr>
            <a:picLocks noChangeAspect="1"/>
          </p:cNvPicPr>
          <p:nvPr/>
        </p:nvPicPr>
        <p:blipFill>
          <a:blip r:embed="rId2"/>
          <a:stretch>
            <a:fillRect/>
          </a:stretch>
        </p:blipFill>
        <p:spPr>
          <a:xfrm>
            <a:off x="6615430" y="664210"/>
            <a:ext cx="5282565" cy="5282565"/>
          </a:xfrm>
          <a:prstGeom prst="rect">
            <a:avLst/>
          </a:prstGeom>
        </p:spPr>
      </p:pic>
      <p:sp>
        <p:nvSpPr>
          <p:cNvPr id="3" name="文本框 2"/>
          <p:cNvSpPr txBox="1"/>
          <p:nvPr/>
        </p:nvSpPr>
        <p:spPr>
          <a:xfrm>
            <a:off x="6615430" y="6109970"/>
            <a:ext cx="5295265" cy="460375"/>
          </a:xfrm>
          <a:prstGeom prst="rect">
            <a:avLst/>
          </a:prstGeom>
          <a:noFill/>
        </p:spPr>
        <p:txBody>
          <a:bodyPr wrap="square" rtlCol="0">
            <a:spAutoFit/>
          </a:bodyPr>
          <a:p>
            <a:pPr algn="ctr"/>
            <a:r>
              <a:rPr lang="zh-CN" altLang="en-US" sz="2400">
                <a:solidFill>
                  <a:srgbClr val="485766"/>
                </a:solidFill>
                <a:latin typeface="Times New Roman" panose="02020603050405020304" charset="0"/>
                <a:ea typeface="黑体" panose="02010609060101010101" charset="-122"/>
              </a:rPr>
              <a:t>拟合曲线</a:t>
            </a:r>
            <a:endParaRPr lang="zh-CN" altLang="en-US" sz="2400">
              <a:solidFill>
                <a:srgbClr val="485766"/>
              </a:solidFill>
              <a:latin typeface="Times New Roman" panose="02020603050405020304" charset="0"/>
              <a:ea typeface="黑体" panose="02010609060101010101" charset="-122"/>
            </a:endParaRPr>
          </a:p>
        </p:txBody>
      </p:sp>
    </p:spTree>
  </p:cSld>
  <p:clrMapOvr>
    <a:masterClrMapping/>
  </p:clrMapOvr>
  <p:transition>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159654" y="86955"/>
            <a:ext cx="4035425" cy="984885"/>
            <a:chOff x="0" y="174039"/>
            <a:chExt cx="4035425" cy="984885"/>
          </a:xfrm>
        </p:grpSpPr>
        <p:sp>
          <p:nvSpPr>
            <p:cNvPr id="53" name="文本框 52"/>
            <p:cNvSpPr txBox="1"/>
            <p:nvPr/>
          </p:nvSpPr>
          <p:spPr>
            <a:xfrm>
              <a:off x="267877" y="174039"/>
              <a:ext cx="3176281" cy="645160"/>
            </a:xfrm>
            <a:prstGeom prst="rect">
              <a:avLst/>
            </a:prstGeom>
            <a:noFill/>
          </p:spPr>
          <p:txBody>
            <a:bodyPr wrap="square" rtlCol="0">
              <a:spAutoFit/>
            </a:bodyPr>
            <a:lstStyle/>
            <a:p>
              <a:r>
                <a:rPr lang="zh-CN" altLang="en-US" sz="3600" b="1" dirty="0" smtClean="0">
                  <a:solidFill>
                    <a:srgbClr val="2E75B6"/>
                  </a:solidFill>
                  <a:latin typeface="Times New Roman" panose="02020603050405020304" charset="0"/>
                  <a:ea typeface="黑体" panose="02010609060101010101" charset="-122"/>
                </a:rPr>
                <a:t>养老床位预测</a:t>
              </a:r>
              <a:endParaRPr lang="zh-CN" altLang="en-US" sz="3600" b="1" dirty="0" smtClean="0">
                <a:solidFill>
                  <a:srgbClr val="2E75B6"/>
                </a:solidFill>
                <a:latin typeface="Times New Roman" panose="02020603050405020304" charset="0"/>
                <a:ea typeface="黑体" panose="02010609060101010101" charset="-122"/>
              </a:endParaRPr>
            </a:p>
          </p:txBody>
        </p:sp>
        <p:sp>
          <p:nvSpPr>
            <p:cNvPr id="54" name="文本框 53"/>
            <p:cNvSpPr txBox="1"/>
            <p:nvPr/>
          </p:nvSpPr>
          <p:spPr>
            <a:xfrm>
              <a:off x="267970" y="760144"/>
              <a:ext cx="3767455" cy="398780"/>
            </a:xfrm>
            <a:prstGeom prst="rect">
              <a:avLst/>
            </a:prstGeom>
            <a:noFill/>
          </p:spPr>
          <p:txBody>
            <a:bodyPr wrap="square" rtlCol="0">
              <a:spAutoFit/>
            </a:bodyPr>
            <a:lstStyle/>
            <a:p>
              <a:r>
                <a:rPr lang="zh-CN" altLang="zh-HK" sz="2000" b="1" dirty="0">
                  <a:solidFill>
                    <a:srgbClr val="485766"/>
                  </a:solidFill>
                  <a:latin typeface="Times New Roman" panose="02020603050405020304" charset="0"/>
                  <a:ea typeface="黑体" panose="02010609060101010101" charset="-122"/>
                  <a:sym typeface="+mn-ea"/>
                </a:rPr>
                <a:t>Elman反馈神经网络预测模型</a:t>
              </a:r>
              <a:endParaRPr lang="zh-CN" altLang="zh-HK" sz="2000" b="1" dirty="0">
                <a:solidFill>
                  <a:srgbClr val="485766"/>
                </a:solidFill>
                <a:latin typeface="Times New Roman" panose="02020603050405020304" charset="0"/>
                <a:ea typeface="黑体" panose="02010609060101010101" charset="-122"/>
              </a:endParaRPr>
            </a:p>
          </p:txBody>
        </p:sp>
        <p:sp>
          <p:nvSpPr>
            <p:cNvPr id="55" name="矩形 54"/>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grpSp>
      <p:sp>
        <p:nvSpPr>
          <p:cNvPr id="49" name="文本框 48"/>
          <p:cNvSpPr txBox="1"/>
          <p:nvPr/>
        </p:nvSpPr>
        <p:spPr>
          <a:xfrm>
            <a:off x="-982980" y="2044065"/>
            <a:ext cx="8729980" cy="521970"/>
          </a:xfrm>
          <a:prstGeom prst="rect">
            <a:avLst/>
          </a:prstGeom>
          <a:noFill/>
        </p:spPr>
        <p:txBody>
          <a:bodyPr wrap="square" rtlCol="0">
            <a:spAutoFit/>
          </a:bodyPr>
          <a:p>
            <a:pPr algn="ctr"/>
            <a:r>
              <a:rPr lang="en-US" altLang="zh-CN" sz="2800" b="1" dirty="0">
                <a:solidFill>
                  <a:srgbClr val="485766"/>
                </a:solidFill>
                <a:latin typeface="Times New Roman" panose="02020603050405020304" charset="0"/>
                <a:ea typeface="黑体" panose="02010609060101010101" charset="-122"/>
              </a:rPr>
              <a:t>BP</a:t>
            </a:r>
            <a:r>
              <a:rPr lang="zh-CN" altLang="en-US" sz="2800" b="1" dirty="0">
                <a:solidFill>
                  <a:srgbClr val="485766"/>
                </a:solidFill>
                <a:latin typeface="Times New Roman" panose="02020603050405020304" charset="0"/>
                <a:ea typeface="黑体" panose="02010609060101010101" charset="-122"/>
              </a:rPr>
              <a:t>网络</a:t>
            </a:r>
            <a:endParaRPr lang="zh-CN" altLang="en-US" sz="2800" b="1" dirty="0">
              <a:solidFill>
                <a:srgbClr val="485766"/>
              </a:solidFill>
              <a:latin typeface="Times New Roman" panose="02020603050405020304" charset="0"/>
              <a:ea typeface="黑体" panose="02010609060101010101" charset="-122"/>
            </a:endParaRPr>
          </a:p>
        </p:txBody>
      </p:sp>
      <p:sp>
        <p:nvSpPr>
          <p:cNvPr id="7" name="文本框 6"/>
          <p:cNvSpPr txBox="1"/>
          <p:nvPr/>
        </p:nvSpPr>
        <p:spPr>
          <a:xfrm>
            <a:off x="1146810" y="3291205"/>
            <a:ext cx="4469765" cy="1198880"/>
          </a:xfrm>
          <a:prstGeom prst="rect">
            <a:avLst/>
          </a:prstGeom>
          <a:noFill/>
        </p:spPr>
        <p:txBody>
          <a:bodyPr wrap="square" rtlCol="0">
            <a:spAutoFit/>
          </a:bodyPr>
          <a:p>
            <a:r>
              <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平均绝对误差</a:t>
            </a:r>
            <a:r>
              <a:rPr lang="en-US" altLang="zh-CN"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MAE</a:t>
            </a:r>
            <a:r>
              <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a:t>
            </a:r>
            <a:r>
              <a:rPr lang="en-US" altLang="zh-CN"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0.46961</a:t>
            </a:r>
            <a:endParaRPr lang="en-US" altLang="zh-CN" sz="2400">
              <a:solidFill>
                <a:srgbClr val="485766"/>
              </a:solidFill>
              <a:uFillTx/>
              <a:latin typeface="Times New Roman" panose="02020603050405020304" charset="0"/>
              <a:ea typeface="黑体" panose="02010609060101010101" charset="-122"/>
              <a:cs typeface="微软雅黑" panose="020B0503020204020204" pitchFamily="34" charset="-122"/>
              <a:sym typeface="+mn-ea"/>
            </a:endParaRPr>
          </a:p>
          <a:p>
            <a:r>
              <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均方误差</a:t>
            </a:r>
            <a:r>
              <a:rPr lang="en-US" altLang="zh-CN"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MSE</a:t>
            </a:r>
            <a:r>
              <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a:t>
            </a:r>
            <a:r>
              <a:rPr lang="en-US" altLang="zh-CN"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0.4715</a:t>
            </a:r>
            <a:endParaRPr lang="en-US" altLang="zh-CN" sz="2400">
              <a:solidFill>
                <a:srgbClr val="485766"/>
              </a:solidFill>
              <a:uFillTx/>
              <a:latin typeface="Times New Roman" panose="02020603050405020304" charset="0"/>
              <a:ea typeface="黑体" panose="02010609060101010101" charset="-122"/>
              <a:cs typeface="微软雅黑" panose="020B0503020204020204" pitchFamily="34" charset="-122"/>
              <a:sym typeface="+mn-ea"/>
            </a:endParaRPr>
          </a:p>
          <a:p>
            <a:r>
              <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均方根误差</a:t>
            </a:r>
            <a:r>
              <a:rPr lang="en-US" altLang="zh-CN"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RMSE</a:t>
            </a:r>
            <a:r>
              <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a:t>
            </a:r>
            <a:r>
              <a:rPr lang="en-US" altLang="zh-CN"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0.6866</a:t>
            </a:r>
            <a:endParaRPr lang="en-US" altLang="zh-CN" sz="2400">
              <a:solidFill>
                <a:srgbClr val="485766"/>
              </a:solidFill>
              <a:uFillTx/>
              <a:latin typeface="Times New Roman" panose="02020603050405020304" charset="0"/>
              <a:ea typeface="黑体" panose="02010609060101010101" charset="-122"/>
              <a:cs typeface="微软雅黑" panose="020B0503020204020204" pitchFamily="34" charset="-122"/>
              <a:sym typeface="+mn-ea"/>
            </a:endParaRPr>
          </a:p>
        </p:txBody>
      </p:sp>
      <p:sp>
        <p:nvSpPr>
          <p:cNvPr id="8" name="文本框 7"/>
          <p:cNvSpPr txBox="1"/>
          <p:nvPr/>
        </p:nvSpPr>
        <p:spPr>
          <a:xfrm>
            <a:off x="7081520" y="3291205"/>
            <a:ext cx="4469765" cy="1198880"/>
          </a:xfrm>
          <a:prstGeom prst="rect">
            <a:avLst/>
          </a:prstGeom>
          <a:noFill/>
        </p:spPr>
        <p:txBody>
          <a:bodyPr wrap="square" rtlCol="0">
            <a:spAutoFit/>
          </a:bodyPr>
          <a:p>
            <a:r>
              <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平均绝对误差</a:t>
            </a:r>
            <a:r>
              <a:rPr lang="en-US" altLang="zh-CN"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MAE</a:t>
            </a:r>
            <a:r>
              <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a:t>
            </a:r>
            <a:r>
              <a:rPr lang="en-US" altLang="zh-CN"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0.021466</a:t>
            </a:r>
            <a:endParaRPr lang="en-US" altLang="zh-CN" sz="2400">
              <a:solidFill>
                <a:srgbClr val="485766"/>
              </a:solidFill>
              <a:uFillTx/>
              <a:latin typeface="Times New Roman" panose="02020603050405020304" charset="0"/>
              <a:ea typeface="黑体" panose="02010609060101010101" charset="-122"/>
              <a:cs typeface="微软雅黑" panose="020B0503020204020204" pitchFamily="34" charset="-122"/>
              <a:sym typeface="+mn-ea"/>
            </a:endParaRPr>
          </a:p>
          <a:p>
            <a:r>
              <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均方误差</a:t>
            </a:r>
            <a:r>
              <a:rPr lang="en-US" altLang="zh-CN"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MSE</a:t>
            </a:r>
            <a:r>
              <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a:t>
            </a:r>
            <a:r>
              <a:rPr lang="en-US" altLang="zh-CN"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0.001136</a:t>
            </a:r>
            <a:endParaRPr lang="en-US" altLang="zh-CN" sz="2400">
              <a:solidFill>
                <a:srgbClr val="485766"/>
              </a:solidFill>
              <a:uFillTx/>
              <a:latin typeface="Times New Roman" panose="02020603050405020304" charset="0"/>
              <a:ea typeface="黑体" panose="02010609060101010101" charset="-122"/>
              <a:cs typeface="微软雅黑" panose="020B0503020204020204" pitchFamily="34" charset="-122"/>
              <a:sym typeface="+mn-ea"/>
            </a:endParaRPr>
          </a:p>
          <a:p>
            <a:r>
              <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均方根误差</a:t>
            </a:r>
            <a:r>
              <a:rPr lang="en-US" altLang="zh-CN"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RMSE</a:t>
            </a:r>
            <a:r>
              <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a:t>
            </a:r>
            <a:r>
              <a:rPr lang="en-US" altLang="zh-CN"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0.033705</a:t>
            </a:r>
            <a:endParaRPr lang="en-US" altLang="zh-CN" sz="2400">
              <a:solidFill>
                <a:srgbClr val="485766"/>
              </a:solidFill>
              <a:uFillTx/>
              <a:latin typeface="Times New Roman" panose="02020603050405020304" charset="0"/>
              <a:ea typeface="黑体" panose="02010609060101010101" charset="-122"/>
              <a:cs typeface="微软雅黑" panose="020B0503020204020204" pitchFamily="34" charset="-122"/>
              <a:sym typeface="+mn-ea"/>
            </a:endParaRPr>
          </a:p>
        </p:txBody>
      </p:sp>
      <p:sp>
        <p:nvSpPr>
          <p:cNvPr id="9" name="文本框 8"/>
          <p:cNvSpPr txBox="1"/>
          <p:nvPr/>
        </p:nvSpPr>
        <p:spPr>
          <a:xfrm>
            <a:off x="4858385" y="2044065"/>
            <a:ext cx="8729980" cy="521970"/>
          </a:xfrm>
          <a:prstGeom prst="rect">
            <a:avLst/>
          </a:prstGeom>
          <a:noFill/>
        </p:spPr>
        <p:txBody>
          <a:bodyPr wrap="square" rtlCol="0">
            <a:spAutoFit/>
          </a:bodyPr>
          <a:p>
            <a:pPr algn="ctr"/>
            <a:r>
              <a:rPr lang="en-US" sz="2800" b="1" dirty="0">
                <a:solidFill>
                  <a:srgbClr val="485766"/>
                </a:solidFill>
                <a:latin typeface="Times New Roman" panose="02020603050405020304" charset="0"/>
                <a:ea typeface="黑体" panose="02010609060101010101" charset="-122"/>
              </a:rPr>
              <a:t>Elman</a:t>
            </a:r>
            <a:r>
              <a:rPr lang="zh-CN" altLang="en-US" sz="2800" b="1" dirty="0">
                <a:solidFill>
                  <a:srgbClr val="485766"/>
                </a:solidFill>
                <a:latin typeface="Times New Roman" panose="02020603050405020304" charset="0"/>
                <a:ea typeface="黑体" panose="02010609060101010101" charset="-122"/>
              </a:rPr>
              <a:t>网络</a:t>
            </a:r>
            <a:endParaRPr lang="zh-CN" altLang="en-US" sz="2800" b="1" dirty="0">
              <a:solidFill>
                <a:srgbClr val="485766"/>
              </a:solidFill>
              <a:latin typeface="Times New Roman" panose="02020603050405020304" charset="0"/>
              <a:ea typeface="黑体" panose="02010609060101010101" charset="-122"/>
            </a:endParaRPr>
          </a:p>
        </p:txBody>
      </p:sp>
      <p:pic>
        <p:nvPicPr>
          <p:cNvPr id="2" name="图片 1" descr="333"/>
          <p:cNvPicPr>
            <a:picLocks noChangeAspect="1"/>
          </p:cNvPicPr>
          <p:nvPr/>
        </p:nvPicPr>
        <p:blipFill>
          <a:blip r:embed="rId1"/>
          <a:stretch>
            <a:fillRect/>
          </a:stretch>
        </p:blipFill>
        <p:spPr>
          <a:xfrm>
            <a:off x="76200" y="1312545"/>
            <a:ext cx="6610350" cy="4962525"/>
          </a:xfrm>
          <a:prstGeom prst="rect">
            <a:avLst/>
          </a:prstGeom>
        </p:spPr>
      </p:pic>
      <p:pic>
        <p:nvPicPr>
          <p:cNvPr id="3" name="图片 2"/>
          <p:cNvPicPr>
            <a:picLocks noChangeAspect="1"/>
          </p:cNvPicPr>
          <p:nvPr/>
        </p:nvPicPr>
        <p:blipFill>
          <a:blip r:embed="rId2"/>
          <a:stretch>
            <a:fillRect/>
          </a:stretch>
        </p:blipFill>
        <p:spPr>
          <a:xfrm>
            <a:off x="6254115" y="1312545"/>
            <a:ext cx="5937885" cy="4983480"/>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1"/>
      <p:bldP spid="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b="15625"/>
          <a:stretch>
            <a:fillRect/>
          </a:stretch>
        </p:blipFill>
        <p:spPr>
          <a:xfrm>
            <a:off x="0" y="69215"/>
            <a:ext cx="12192000" cy="6858000"/>
          </a:xfrm>
          <a:prstGeom prst="rect">
            <a:avLst/>
          </a:prstGeom>
        </p:spPr>
      </p:pic>
      <p:sp>
        <p:nvSpPr>
          <p:cNvPr id="3" name="文本框 2"/>
          <p:cNvSpPr txBox="1"/>
          <p:nvPr/>
        </p:nvSpPr>
        <p:spPr>
          <a:xfrm>
            <a:off x="2507615" y="2829560"/>
            <a:ext cx="7176770" cy="1198880"/>
          </a:xfrm>
          <a:prstGeom prst="rect">
            <a:avLst/>
          </a:prstGeom>
          <a:solidFill>
            <a:schemeClr val="tx1">
              <a:alpha val="37000"/>
            </a:schemeClr>
          </a:solidFill>
        </p:spPr>
        <p:txBody>
          <a:bodyPr wrap="square" rtlCol="0">
            <a:spAutoFit/>
            <a:scene3d>
              <a:camera prst="orthographicFront"/>
              <a:lightRig rig="threePt" dir="t"/>
            </a:scene3d>
          </a:bodyPr>
          <a:p>
            <a:pPr algn="ctr"/>
            <a:r>
              <a:rPr lang="zh-CN" altLang="en-US" sz="7200">
                <a:solidFill>
                  <a:schemeClr val="bg1"/>
                </a:solidFill>
                <a:effectLst>
                  <a:reflection blurRad="6350" stA="53000" endA="300" endPos="35500" dir="5400000" sy="-90000" algn="bl" rotWithShape="0"/>
                </a:effectLst>
                <a:latin typeface="黑体" panose="02010609060101010101" charset="-122"/>
                <a:ea typeface="黑体" panose="02010609060101010101" charset="-122"/>
              </a:rPr>
              <a:t>背景调查</a:t>
            </a:r>
            <a:endParaRPr lang="zh-CN" altLang="en-US" sz="7200">
              <a:solidFill>
                <a:schemeClr val="bg1"/>
              </a:solidFill>
              <a:effectLst>
                <a:reflection blurRad="6350" stA="53000" endA="300" endPos="35500" dir="5400000" sy="-90000" algn="bl" rotWithShape="0"/>
              </a:effectLst>
              <a:latin typeface="黑体" panose="02010609060101010101" charset="-122"/>
              <a:ea typeface="黑体" panose="02010609060101010101" charset="-122"/>
            </a:endParaRPr>
          </a:p>
        </p:txBody>
      </p:sp>
    </p:spTree>
  </p:cSld>
  <p:clrMapOvr>
    <a:masterClrMapping/>
  </p:clrMapOvr>
  <p:transition>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p:nvPr/>
        </p:nvSpPr>
        <p:spPr>
          <a:xfrm>
            <a:off x="-1831975" y="1172845"/>
            <a:ext cx="8729980" cy="521970"/>
          </a:xfrm>
          <a:prstGeom prst="rect">
            <a:avLst/>
          </a:prstGeom>
          <a:noFill/>
        </p:spPr>
        <p:txBody>
          <a:bodyPr wrap="square" rtlCol="0">
            <a:spAutoFit/>
          </a:bodyPr>
          <a:lstStyle/>
          <a:p>
            <a:pPr algn="ctr"/>
            <a:r>
              <a:rPr lang="zh-CN" altLang="zh-HK" sz="2800" b="1" dirty="0">
                <a:solidFill>
                  <a:srgbClr val="485766"/>
                </a:solidFill>
                <a:latin typeface="Times New Roman" panose="02020603050405020304" charset="0"/>
                <a:ea typeface="黑体" panose="02010609060101010101" charset="-122"/>
              </a:rPr>
              <a:t>得到的预测结果</a:t>
            </a:r>
            <a:endParaRPr lang="zh-CN" altLang="zh-HK" sz="2800" b="1" dirty="0">
              <a:solidFill>
                <a:srgbClr val="485766"/>
              </a:solidFill>
              <a:latin typeface="Times New Roman" panose="02020603050405020304" charset="0"/>
              <a:ea typeface="黑体" panose="02010609060101010101" charset="-122"/>
            </a:endParaRPr>
          </a:p>
        </p:txBody>
      </p:sp>
      <p:grpSp>
        <p:nvGrpSpPr>
          <p:cNvPr id="52" name="组合 51"/>
          <p:cNvGrpSpPr/>
          <p:nvPr/>
        </p:nvGrpSpPr>
        <p:grpSpPr>
          <a:xfrm>
            <a:off x="159654" y="86955"/>
            <a:ext cx="4035425" cy="984885"/>
            <a:chOff x="0" y="174039"/>
            <a:chExt cx="4035425" cy="984885"/>
          </a:xfrm>
        </p:grpSpPr>
        <p:sp>
          <p:nvSpPr>
            <p:cNvPr id="53" name="文本框 52"/>
            <p:cNvSpPr txBox="1"/>
            <p:nvPr/>
          </p:nvSpPr>
          <p:spPr>
            <a:xfrm>
              <a:off x="267877" y="174039"/>
              <a:ext cx="3176281" cy="645160"/>
            </a:xfrm>
            <a:prstGeom prst="rect">
              <a:avLst/>
            </a:prstGeom>
            <a:noFill/>
          </p:spPr>
          <p:txBody>
            <a:bodyPr wrap="square" rtlCol="0">
              <a:spAutoFit/>
            </a:bodyPr>
            <a:lstStyle/>
            <a:p>
              <a:r>
                <a:rPr lang="zh-CN" altLang="en-US" sz="3600" b="1" dirty="0" smtClean="0">
                  <a:solidFill>
                    <a:srgbClr val="2E75B6"/>
                  </a:solidFill>
                  <a:latin typeface="Times New Roman" panose="02020603050405020304" charset="0"/>
                  <a:ea typeface="黑体" panose="02010609060101010101" charset="-122"/>
                </a:rPr>
                <a:t>养老床位预测</a:t>
              </a:r>
              <a:endParaRPr lang="zh-CN" altLang="en-US" sz="3600" b="1" dirty="0" smtClean="0">
                <a:solidFill>
                  <a:srgbClr val="2E75B6"/>
                </a:solidFill>
                <a:latin typeface="Times New Roman" panose="02020603050405020304" charset="0"/>
                <a:ea typeface="黑体" panose="02010609060101010101" charset="-122"/>
              </a:endParaRPr>
            </a:p>
          </p:txBody>
        </p:sp>
        <p:sp>
          <p:nvSpPr>
            <p:cNvPr id="54" name="文本框 53"/>
            <p:cNvSpPr txBox="1"/>
            <p:nvPr/>
          </p:nvSpPr>
          <p:spPr>
            <a:xfrm>
              <a:off x="267970" y="760144"/>
              <a:ext cx="3767455" cy="398780"/>
            </a:xfrm>
            <a:prstGeom prst="rect">
              <a:avLst/>
            </a:prstGeom>
            <a:noFill/>
          </p:spPr>
          <p:txBody>
            <a:bodyPr wrap="square" rtlCol="0">
              <a:spAutoFit/>
            </a:bodyPr>
            <a:lstStyle/>
            <a:p>
              <a:r>
                <a:rPr lang="zh-CN" altLang="zh-HK" sz="2000" b="1" dirty="0">
                  <a:solidFill>
                    <a:srgbClr val="485766"/>
                  </a:solidFill>
                  <a:latin typeface="Times New Roman" panose="02020603050405020304" charset="0"/>
                  <a:ea typeface="黑体" panose="02010609060101010101" charset="-122"/>
                  <a:sym typeface="+mn-ea"/>
                </a:rPr>
                <a:t>Elman反馈神经网络预测模型</a:t>
              </a:r>
              <a:endParaRPr lang="zh-CN" altLang="zh-HK" sz="2000" b="1" dirty="0">
                <a:solidFill>
                  <a:srgbClr val="485766"/>
                </a:solidFill>
                <a:latin typeface="Times New Roman" panose="02020603050405020304" charset="0"/>
                <a:ea typeface="黑体" panose="02010609060101010101" charset="-122"/>
              </a:endParaRPr>
            </a:p>
          </p:txBody>
        </p:sp>
        <p:sp>
          <p:nvSpPr>
            <p:cNvPr id="55" name="矩形 54"/>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grpSp>
      <p:graphicFrame>
        <p:nvGraphicFramePr>
          <p:cNvPr id="35" name="表格 34"/>
          <p:cNvGraphicFramePr/>
          <p:nvPr>
            <p:custDataLst>
              <p:tags r:id="rId1"/>
            </p:custDataLst>
          </p:nvPr>
        </p:nvGraphicFramePr>
        <p:xfrm>
          <a:off x="1376045" y="1795577"/>
          <a:ext cx="9107170" cy="3267710"/>
        </p:xfrm>
        <a:graphic>
          <a:graphicData uri="http://schemas.openxmlformats.org/drawingml/2006/table">
            <a:tbl>
              <a:tblPr firstRow="1" bandRow="1">
                <a:tableStyleId>{5940675A-B579-460E-94D1-54222C63F5DA}</a:tableStyleId>
              </a:tblPr>
              <a:tblGrid>
                <a:gridCol w="854710"/>
                <a:gridCol w="1165115"/>
                <a:gridCol w="1165115"/>
                <a:gridCol w="1157916"/>
                <a:gridCol w="1578776"/>
                <a:gridCol w="1378867"/>
                <a:gridCol w="1806372"/>
              </a:tblGrid>
              <a:tr h="727710">
                <a:tc>
                  <a:txBody>
                    <a:bodyPr/>
                    <a:p>
                      <a:pPr indent="0" algn="ctr">
                        <a:lnSpc>
                          <a:spcPct val="120000"/>
                        </a:lnSpc>
                        <a:spcBef>
                          <a:spcPts val="0"/>
                        </a:spcBef>
                        <a:spcAft>
                          <a:spcPts val="0"/>
                        </a:spcAft>
                        <a:buNone/>
                      </a:pPr>
                      <a:r>
                        <a:rPr lang="en-US" sz="1400" b="1">
                          <a:solidFill>
                            <a:srgbClr val="646464"/>
                          </a:solidFill>
                          <a:latin typeface="Times New Roman" panose="02020603050405020304" charset="0"/>
                          <a:ea typeface="黑体" panose="02010609060101010101" charset="-122"/>
                        </a:rPr>
                        <a:t>年份</a:t>
                      </a:r>
                      <a:endParaRPr lang="en-US" sz="1400" b="1">
                        <a:solidFill>
                          <a:srgbClr val="646464"/>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zh-CN" altLang="en-US" sz="1400" b="1">
                          <a:solidFill>
                            <a:srgbClr val="646464"/>
                          </a:solidFill>
                          <a:latin typeface="Times New Roman" panose="02020603050405020304" charset="0"/>
                          <a:ea typeface="黑体" panose="02010609060101010101" charset="-122"/>
                        </a:rPr>
                        <a:t>床位数（</a:t>
                      </a:r>
                      <a:r>
                        <a:rPr lang="zh-CN" altLang="en-US" sz="1400" b="1">
                          <a:solidFill>
                            <a:srgbClr val="646464"/>
                          </a:solidFill>
                          <a:latin typeface="Times New Roman" panose="02020603050405020304" charset="0"/>
                          <a:ea typeface="黑体" panose="02010609060101010101" charset="-122"/>
                        </a:rPr>
                        <a:t>张）</a:t>
                      </a:r>
                      <a:endParaRPr lang="zh-CN" altLang="en-US" sz="1400" b="1">
                        <a:solidFill>
                          <a:srgbClr val="646464"/>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1">
                          <a:solidFill>
                            <a:srgbClr val="646464"/>
                          </a:solidFill>
                          <a:latin typeface="Times New Roman" panose="02020603050405020304" charset="0"/>
                          <a:ea typeface="黑体" panose="02010609060101010101" charset="-122"/>
                        </a:rPr>
                        <a:t>人口数量（亿人）</a:t>
                      </a:r>
                      <a:endParaRPr lang="en-US" sz="1400" b="1">
                        <a:solidFill>
                          <a:srgbClr val="646464"/>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1">
                          <a:solidFill>
                            <a:srgbClr val="646464"/>
                          </a:solidFill>
                          <a:latin typeface="Times New Roman" panose="02020603050405020304" charset="0"/>
                          <a:ea typeface="黑体" panose="02010609060101010101" charset="-122"/>
                          <a:cs typeface="微软雅黑" panose="020B0503020204020204" pitchFamily="34" charset="-122"/>
                        </a:rPr>
                        <a:t>恩格尔系数（%）</a:t>
                      </a:r>
                      <a:endParaRPr lang="en-US" sz="1400" b="1">
                        <a:solidFill>
                          <a:srgbClr val="646464"/>
                        </a:solidFill>
                        <a:latin typeface="Times New Roman" panose="02020603050405020304" charset="0"/>
                        <a:ea typeface="黑体" panose="02010609060101010101" charset="-122"/>
                        <a:cs typeface="微软雅黑" panose="020B0503020204020204" pitchFamily="34"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1">
                          <a:solidFill>
                            <a:srgbClr val="646464"/>
                          </a:solidFill>
                          <a:latin typeface="Times New Roman" panose="02020603050405020304" charset="0"/>
                          <a:ea typeface="黑体" panose="02010609060101010101" charset="-122"/>
                          <a:cs typeface="微软雅黑" panose="020B0503020204020204" pitchFamily="34" charset="-122"/>
                        </a:rPr>
                        <a:t>抚养比（%）</a:t>
                      </a:r>
                      <a:endParaRPr lang="en-US" sz="1400" b="1">
                        <a:solidFill>
                          <a:srgbClr val="646464"/>
                        </a:solidFill>
                        <a:latin typeface="Times New Roman" panose="02020603050405020304" charset="0"/>
                        <a:ea typeface="黑体" panose="02010609060101010101" charset="-122"/>
                        <a:cs typeface="微软雅黑" panose="020B0503020204020204" pitchFamily="34"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1">
                          <a:solidFill>
                            <a:srgbClr val="646464"/>
                          </a:solidFill>
                          <a:latin typeface="Times New Roman" panose="02020603050405020304" charset="0"/>
                          <a:ea typeface="黑体" panose="02010609060101010101" charset="-122"/>
                        </a:rPr>
                        <a:t>居民消费水平（元）</a:t>
                      </a:r>
                      <a:endParaRPr lang="en-US" sz="1400" b="1">
                        <a:solidFill>
                          <a:srgbClr val="646464"/>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1">
                          <a:solidFill>
                            <a:srgbClr val="646464"/>
                          </a:solidFill>
                          <a:latin typeface="Times New Roman" panose="02020603050405020304" charset="0"/>
                          <a:ea typeface="黑体" panose="02010609060101010101" charset="-122"/>
                        </a:rPr>
                        <a:t>城乡比重（％）</a:t>
                      </a:r>
                      <a:endParaRPr lang="en-US" sz="1400" b="1">
                        <a:solidFill>
                          <a:srgbClr val="646464"/>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r>
              <a:tr h="508000">
                <a:tc>
                  <a:txBody>
                    <a:bodyPr/>
                    <a:p>
                      <a:pPr indent="0" algn="ctr">
                        <a:lnSpc>
                          <a:spcPct val="120000"/>
                        </a:lnSpc>
                        <a:spcBef>
                          <a:spcPts val="0"/>
                        </a:spcBef>
                        <a:spcAft>
                          <a:spcPts val="0"/>
                        </a:spcAft>
                        <a:buNone/>
                      </a:pPr>
                      <a:r>
                        <a:rPr lang="en-US" sz="1200" b="0">
                          <a:solidFill>
                            <a:srgbClr val="646464"/>
                          </a:solidFill>
                          <a:latin typeface="Times New Roman" panose="02020603050405020304" charset="0"/>
                          <a:ea typeface="黑体" panose="02010609060101010101" charset="-122"/>
                        </a:rPr>
                        <a:t>2021</a:t>
                      </a:r>
                      <a:endParaRPr lang="en-US" sz="1200" b="0">
                        <a:solidFill>
                          <a:srgbClr val="646464"/>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altLang="en-US" sz="1200" b="0">
                          <a:solidFill>
                            <a:schemeClr val="accent2">
                              <a:lumMod val="75000"/>
                            </a:schemeClr>
                          </a:solidFill>
                          <a:latin typeface="Times New Roman" panose="02020603050405020304" charset="0"/>
                          <a:ea typeface="黑体" panose="02010609060101010101" charset="-122"/>
                        </a:rPr>
                        <a:t>829.6492</a:t>
                      </a:r>
                      <a:endParaRPr lang="en-US" altLang="en-US" sz="1200" b="0">
                        <a:solidFill>
                          <a:schemeClr val="accent2">
                            <a:lumMod val="75000"/>
                          </a:schemeClr>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14.073</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29.74</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21.689</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22088.9</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34.69636364</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r>
              <a:tr h="508000">
                <a:tc>
                  <a:txBody>
                    <a:bodyPr/>
                    <a:p>
                      <a:pPr indent="0" algn="ctr">
                        <a:lnSpc>
                          <a:spcPct val="120000"/>
                        </a:lnSpc>
                        <a:spcBef>
                          <a:spcPts val="0"/>
                        </a:spcBef>
                        <a:spcAft>
                          <a:spcPts val="0"/>
                        </a:spcAft>
                        <a:buNone/>
                      </a:pPr>
                      <a:r>
                        <a:rPr lang="en-US" sz="1200" b="0">
                          <a:solidFill>
                            <a:srgbClr val="646464"/>
                          </a:solidFill>
                          <a:latin typeface="Times New Roman" panose="02020603050405020304" charset="0"/>
                          <a:ea typeface="黑体" panose="02010609060101010101" charset="-122"/>
                        </a:rPr>
                        <a:t>2022</a:t>
                      </a:r>
                      <a:endParaRPr lang="en-US" altLang="en-US" sz="1200" b="0">
                        <a:solidFill>
                          <a:srgbClr val="646464"/>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altLang="en-US" sz="1200" b="0">
                          <a:solidFill>
                            <a:schemeClr val="accent2">
                              <a:lumMod val="75000"/>
                            </a:schemeClr>
                          </a:solidFill>
                          <a:latin typeface="Times New Roman" panose="02020603050405020304" charset="0"/>
                          <a:ea typeface="黑体" panose="02010609060101010101" charset="-122"/>
                        </a:rPr>
                        <a:t>839.4951</a:t>
                      </a:r>
                      <a:endParaRPr lang="en-US" altLang="en-US" sz="1200" b="0">
                        <a:solidFill>
                          <a:schemeClr val="accent2">
                            <a:lumMod val="75000"/>
                          </a:schemeClr>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14.127</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29.28</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23.768</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22967.8</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33.28272727</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r>
              <a:tr h="508000">
                <a:tc>
                  <a:txBody>
                    <a:bodyPr/>
                    <a:p>
                      <a:pPr indent="0" algn="ctr">
                        <a:lnSpc>
                          <a:spcPct val="120000"/>
                        </a:lnSpc>
                        <a:spcBef>
                          <a:spcPts val="0"/>
                        </a:spcBef>
                        <a:spcAft>
                          <a:spcPts val="0"/>
                        </a:spcAft>
                        <a:buNone/>
                      </a:pPr>
                      <a:r>
                        <a:rPr lang="en-US" sz="1200" b="0">
                          <a:solidFill>
                            <a:srgbClr val="646464"/>
                          </a:solidFill>
                          <a:latin typeface="Times New Roman" panose="02020603050405020304" charset="0"/>
                          <a:ea typeface="黑体" panose="02010609060101010101" charset="-122"/>
                        </a:rPr>
                        <a:t>2023</a:t>
                      </a:r>
                      <a:endParaRPr lang="en-US" altLang="en-US" sz="1200" b="0">
                        <a:solidFill>
                          <a:srgbClr val="646464"/>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altLang="en-US" sz="1200" b="0">
                          <a:solidFill>
                            <a:schemeClr val="accent2">
                              <a:lumMod val="75000"/>
                            </a:schemeClr>
                          </a:solidFill>
                          <a:latin typeface="Times New Roman" panose="02020603050405020304" charset="0"/>
                          <a:ea typeface="黑体" panose="02010609060101010101" charset="-122"/>
                        </a:rPr>
                        <a:t>854.7052</a:t>
                      </a:r>
                      <a:endParaRPr lang="en-US" altLang="en-US" sz="1200" b="0">
                        <a:solidFill>
                          <a:schemeClr val="accent2">
                            <a:lumMod val="75000"/>
                          </a:schemeClr>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14.18</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28.82</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25.937</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23846.7</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31.86909091</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r>
              <a:tr h="508000">
                <a:tc>
                  <a:txBody>
                    <a:bodyPr/>
                    <a:p>
                      <a:pPr indent="0" algn="ctr">
                        <a:lnSpc>
                          <a:spcPct val="120000"/>
                        </a:lnSpc>
                        <a:spcBef>
                          <a:spcPts val="0"/>
                        </a:spcBef>
                        <a:spcAft>
                          <a:spcPts val="0"/>
                        </a:spcAft>
                        <a:buNone/>
                      </a:pPr>
                      <a:r>
                        <a:rPr lang="en-US" sz="1200" b="0">
                          <a:solidFill>
                            <a:srgbClr val="646464"/>
                          </a:solidFill>
                          <a:latin typeface="Times New Roman" panose="02020603050405020304" charset="0"/>
                          <a:ea typeface="黑体" panose="02010609060101010101" charset="-122"/>
                        </a:rPr>
                        <a:t>2024</a:t>
                      </a:r>
                      <a:endParaRPr lang="en-US" altLang="en-US" sz="1200" b="0">
                        <a:solidFill>
                          <a:srgbClr val="646464"/>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altLang="en-US" sz="1200" b="0">
                          <a:solidFill>
                            <a:schemeClr val="accent2">
                              <a:lumMod val="75000"/>
                            </a:schemeClr>
                          </a:solidFill>
                          <a:latin typeface="Times New Roman" panose="02020603050405020304" charset="0"/>
                          <a:ea typeface="黑体" panose="02010609060101010101" charset="-122"/>
                        </a:rPr>
                        <a:t>873.6887</a:t>
                      </a:r>
                      <a:endParaRPr lang="en-US" altLang="en-US" sz="1200" b="0">
                        <a:solidFill>
                          <a:schemeClr val="accent2">
                            <a:lumMod val="75000"/>
                          </a:schemeClr>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14.234</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28.36</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28.195</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24725.6</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30.45545455</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r>
              <a:tr h="508000">
                <a:tc>
                  <a:txBody>
                    <a:bodyPr/>
                    <a:p>
                      <a:pPr indent="0" algn="ctr">
                        <a:lnSpc>
                          <a:spcPct val="120000"/>
                        </a:lnSpc>
                        <a:spcBef>
                          <a:spcPts val="0"/>
                        </a:spcBef>
                        <a:spcAft>
                          <a:spcPts val="0"/>
                        </a:spcAft>
                        <a:buNone/>
                      </a:pPr>
                      <a:r>
                        <a:rPr lang="en-US" sz="1200" b="0">
                          <a:solidFill>
                            <a:srgbClr val="646464"/>
                          </a:solidFill>
                          <a:latin typeface="Times New Roman" panose="02020603050405020304" charset="0"/>
                          <a:ea typeface="黑体" panose="02010609060101010101" charset="-122"/>
                        </a:rPr>
                        <a:t>2025</a:t>
                      </a:r>
                      <a:endParaRPr lang="en-US" altLang="en-US" sz="1200" b="0">
                        <a:solidFill>
                          <a:srgbClr val="646464"/>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altLang="en-US" sz="1200" b="0">
                          <a:solidFill>
                            <a:schemeClr val="accent2">
                              <a:lumMod val="75000"/>
                            </a:schemeClr>
                          </a:solidFill>
                          <a:latin typeface="Times New Roman" panose="02020603050405020304" charset="0"/>
                          <a:ea typeface="黑体" panose="02010609060101010101" charset="-122"/>
                        </a:rPr>
                        <a:t>893.2020</a:t>
                      </a:r>
                      <a:endParaRPr lang="en-US" altLang="en-US" sz="1200" b="0">
                        <a:solidFill>
                          <a:schemeClr val="accent2">
                            <a:lumMod val="75000"/>
                          </a:schemeClr>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14.287</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27.9</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30.542</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25604.5</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a:solidFill>
                            <a:srgbClr val="404040"/>
                          </a:solidFill>
                          <a:latin typeface="Times New Roman" panose="02020603050405020304" charset="0"/>
                          <a:ea typeface="黑体" panose="02010609060101010101" charset="-122"/>
                        </a:rPr>
                        <a:t>29.04181818</a:t>
                      </a:r>
                      <a:endParaRPr lang="en-US" altLang="en-US" sz="1200" b="0">
                        <a:solidFill>
                          <a:srgbClr val="404040"/>
                        </a:solidFill>
                        <a:latin typeface="Times New Roman" panose="02020603050405020304" charset="0"/>
                        <a:ea typeface="黑体" panose="02010609060101010101" charset="-122"/>
                      </a:endParaRPr>
                    </a:p>
                  </a:txBody>
                  <a:tcPr marL="177800" marR="177800" marT="107950" marB="1079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r>
            </a:tbl>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86955"/>
            <a:ext cx="3444875" cy="918161"/>
            <a:chOff x="0" y="174039"/>
            <a:chExt cx="3444875" cy="918161"/>
          </a:xfrm>
        </p:grpSpPr>
        <p:sp>
          <p:nvSpPr>
            <p:cNvPr id="35" name="文本框 34"/>
            <p:cNvSpPr txBox="1"/>
            <p:nvPr/>
          </p:nvSpPr>
          <p:spPr>
            <a:xfrm>
              <a:off x="267877" y="174039"/>
              <a:ext cx="3176281" cy="645160"/>
            </a:xfrm>
            <a:prstGeom prst="rect">
              <a:avLst/>
            </a:prstGeom>
            <a:noFill/>
          </p:spPr>
          <p:txBody>
            <a:bodyPr wrap="square" rtlCol="0">
              <a:spAutoFit/>
            </a:bodyPr>
            <a:lstStyle/>
            <a:p>
              <a:r>
                <a:rPr lang="zh-CN" altLang="zh-HK" sz="3600" b="1" dirty="0">
                  <a:solidFill>
                    <a:srgbClr val="2E75B6"/>
                  </a:solidFill>
                  <a:latin typeface="Times New Roman" panose="02020603050405020304" charset="0"/>
                  <a:ea typeface="黑体" panose="02010609060101010101" charset="-122"/>
                </a:rPr>
                <a:t>养老床位预测</a:t>
              </a:r>
              <a:endParaRPr lang="zh-CN" altLang="zh-HK" sz="3600" b="1" dirty="0">
                <a:solidFill>
                  <a:srgbClr val="2E75B6"/>
                </a:solidFill>
                <a:latin typeface="Times New Roman" panose="02020603050405020304" charset="0"/>
                <a:ea typeface="黑体" panose="02010609060101010101" charset="-122"/>
              </a:endParaRPr>
            </a:p>
          </p:txBody>
        </p:sp>
        <p:sp>
          <p:nvSpPr>
            <p:cNvPr id="36" name="文本框 35"/>
            <p:cNvSpPr txBox="1"/>
            <p:nvPr/>
          </p:nvSpPr>
          <p:spPr>
            <a:xfrm>
              <a:off x="267970" y="760144"/>
              <a:ext cx="3176905" cy="306705"/>
            </a:xfrm>
            <a:prstGeom prst="rect">
              <a:avLst/>
            </a:prstGeom>
            <a:noFill/>
          </p:spPr>
          <p:txBody>
            <a:bodyPr wrap="square" rtlCol="0">
              <a:spAutoFit/>
            </a:bodyPr>
            <a:lstStyle/>
            <a:p>
              <a:r>
                <a:rPr lang="zh-CN" altLang="zh-HK" sz="1400" b="1" dirty="0">
                  <a:solidFill>
                    <a:srgbClr val="485766"/>
                  </a:solidFill>
                  <a:latin typeface="Times New Roman" panose="02020603050405020304" charset="0"/>
                  <a:ea typeface="黑体" panose="02010609060101010101" charset="-122"/>
                </a:rPr>
                <a:t>Elman反馈神经网络预测模型</a:t>
              </a:r>
              <a:endParaRPr lang="zh-CN" altLang="zh-HK" sz="1400" b="1" dirty="0">
                <a:solidFill>
                  <a:srgbClr val="485766"/>
                </a:solidFill>
                <a:latin typeface="Times New Roman" panose="02020603050405020304" charset="0"/>
                <a:ea typeface="黑体" panose="02010609060101010101"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grpSp>
      <p:pic>
        <p:nvPicPr>
          <p:cNvPr id="10" name="图片 3"/>
          <p:cNvPicPr>
            <a:picLocks noChangeAspect="1"/>
          </p:cNvPicPr>
          <p:nvPr/>
        </p:nvPicPr>
        <p:blipFill>
          <a:blip r:embed="rId1"/>
          <a:stretch>
            <a:fillRect/>
          </a:stretch>
        </p:blipFill>
        <p:spPr>
          <a:xfrm>
            <a:off x="1600835" y="1212850"/>
            <a:ext cx="10018395" cy="2818130"/>
          </a:xfrm>
          <a:prstGeom prst="rect">
            <a:avLst/>
          </a:prstGeom>
          <a:noFill/>
          <a:ln>
            <a:noFill/>
          </a:ln>
        </p:spPr>
      </p:pic>
      <p:sp>
        <p:nvSpPr>
          <p:cNvPr id="3" name="文本框 2"/>
          <p:cNvSpPr txBox="1"/>
          <p:nvPr/>
        </p:nvSpPr>
        <p:spPr>
          <a:xfrm>
            <a:off x="628650" y="1423035"/>
            <a:ext cx="551815" cy="2468245"/>
          </a:xfrm>
          <a:prstGeom prst="rect">
            <a:avLst/>
          </a:prstGeom>
          <a:noFill/>
        </p:spPr>
        <p:txBody>
          <a:bodyPr vert="eaVert" wrap="square" rtlCol="0">
            <a:spAutoFit/>
          </a:bodyPr>
          <a:p>
            <a:pPr algn="ctr"/>
            <a:r>
              <a:rPr lang="zh-CN" altLang="en-US" sz="2400">
                <a:solidFill>
                  <a:srgbClr val="485766"/>
                </a:solidFill>
                <a:latin typeface="Times New Roman" panose="02020603050405020304" charset="0"/>
                <a:ea typeface="黑体" panose="02010609060101010101" charset="-122"/>
              </a:rPr>
              <a:t>神经网络图</a:t>
            </a:r>
            <a:endParaRPr lang="zh-CN" altLang="en-US" sz="2400">
              <a:solidFill>
                <a:srgbClr val="485766"/>
              </a:solidFill>
              <a:latin typeface="Times New Roman" panose="02020603050405020304" charset="0"/>
              <a:ea typeface="黑体" panose="02010609060101010101" charset="-122"/>
            </a:endParaRPr>
          </a:p>
        </p:txBody>
      </p:sp>
      <p:sp>
        <p:nvSpPr>
          <p:cNvPr id="4" name="文本框 3"/>
          <p:cNvSpPr txBox="1"/>
          <p:nvPr/>
        </p:nvSpPr>
        <p:spPr>
          <a:xfrm>
            <a:off x="513715" y="4329430"/>
            <a:ext cx="11068050" cy="2084070"/>
          </a:xfrm>
          <a:prstGeom prst="rect">
            <a:avLst/>
          </a:prstGeom>
          <a:noFill/>
        </p:spPr>
        <p:txBody>
          <a:bodyPr wrap="square" rtlCol="0">
            <a:spAutoFit/>
          </a:bodyPr>
          <a:p>
            <a:pPr>
              <a:lnSpc>
                <a:spcPct val="110000"/>
              </a:lnSpc>
            </a:pPr>
            <a:r>
              <a:rPr lang="en-US" altLang="zh-CN"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        </a:t>
            </a:r>
            <a:r>
              <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ELMAN是动态网络，适应时变特性，有短期记忆功能，能够内部反馈、存储和利用过去时刻输出信息，在</a:t>
            </a:r>
            <a:r>
              <a:rPr lang="zh-CN" altLang="en-US" sz="2400" b="1">
                <a:solidFill>
                  <a:srgbClr val="485766"/>
                </a:solidFill>
                <a:uFillTx/>
                <a:latin typeface="Times New Roman" panose="02020603050405020304" charset="0"/>
                <a:ea typeface="黑体" panose="02010609060101010101" charset="-122"/>
                <a:cs typeface="微软雅黑" panose="020B0503020204020204" pitchFamily="34" charset="-122"/>
                <a:sym typeface="+mn-ea"/>
              </a:rPr>
              <a:t>计算能力和网络稳定性</a:t>
            </a:r>
            <a:r>
              <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sym typeface="+mn-ea"/>
              </a:rPr>
              <a:t>上比BP网络更好，但与BP神经网络一样，算法都是采用基于梯度下降法，会出现训练速度慢和容易陷入局部极小点的缺点，对神经网络的训练较难达到全局最优。</a:t>
            </a:r>
            <a:endPar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endParaRPr>
          </a:p>
          <a:p>
            <a:endParaRPr lang="zh-CN" altLang="en-US" sz="2400">
              <a:solidFill>
                <a:srgbClr val="485766"/>
              </a:solidFill>
              <a:uFillTx/>
              <a:latin typeface="Times New Roman" panose="02020603050405020304" charset="0"/>
              <a:ea typeface="黑体" panose="02010609060101010101" charset="-122"/>
              <a:cs typeface="微软雅黑" panose="020B0503020204020204" pitchFamily="34" charset="-122"/>
            </a:endParaRPr>
          </a:p>
        </p:txBody>
      </p:sp>
    </p:spTree>
  </p:cSld>
  <p:clrMapOvr>
    <a:masterClrMapping/>
  </p:clrMapOvr>
  <p:transition>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59654" y="86955"/>
            <a:ext cx="3444158" cy="985154"/>
            <a:chOff x="0" y="174039"/>
            <a:chExt cx="3444158" cy="985154"/>
          </a:xfrm>
        </p:grpSpPr>
        <p:sp>
          <p:nvSpPr>
            <p:cNvPr id="20" name="文本框 19"/>
            <p:cNvSpPr txBox="1"/>
            <p:nvPr/>
          </p:nvSpPr>
          <p:spPr>
            <a:xfrm>
              <a:off x="267877" y="174039"/>
              <a:ext cx="3176281" cy="645160"/>
            </a:xfrm>
            <a:prstGeom prst="rect">
              <a:avLst/>
            </a:prstGeom>
            <a:noFill/>
          </p:spPr>
          <p:txBody>
            <a:bodyPr wrap="square" rtlCol="0">
              <a:spAutoFit/>
            </a:bodyPr>
            <a:lstStyle/>
            <a:p>
              <a:r>
                <a:rPr lang="zh-CN" altLang="zh-HK" sz="3600" b="1" dirty="0">
                  <a:solidFill>
                    <a:srgbClr val="2E75B6"/>
                  </a:solidFill>
                  <a:latin typeface="Times New Roman" panose="02020603050405020304" charset="0"/>
                  <a:ea typeface="黑体" panose="02010609060101010101" charset="-122"/>
                </a:rPr>
                <a:t>养老床位预测</a:t>
              </a:r>
              <a:endParaRPr lang="zh-CN" altLang="zh-HK" sz="3600" b="1" dirty="0">
                <a:solidFill>
                  <a:srgbClr val="2E75B6"/>
                </a:solidFill>
                <a:latin typeface="Times New Roman" panose="02020603050405020304" charset="0"/>
                <a:ea typeface="黑体" panose="02010609060101010101" charset="-122"/>
              </a:endParaRPr>
            </a:p>
          </p:txBody>
        </p:sp>
        <p:sp>
          <p:nvSpPr>
            <p:cNvPr id="21" name="文本框 20"/>
            <p:cNvSpPr txBox="1"/>
            <p:nvPr/>
          </p:nvSpPr>
          <p:spPr>
            <a:xfrm>
              <a:off x="267877" y="760413"/>
              <a:ext cx="2620469" cy="398780"/>
            </a:xfrm>
            <a:prstGeom prst="rect">
              <a:avLst/>
            </a:prstGeom>
            <a:noFill/>
          </p:spPr>
          <p:txBody>
            <a:bodyPr wrap="square" rtlCol="0">
              <a:spAutoFit/>
            </a:bodyPr>
            <a:lstStyle/>
            <a:p>
              <a:r>
                <a:rPr lang="en-US" altLang="zh-CN" sz="2000" b="1" dirty="0">
                  <a:solidFill>
                    <a:srgbClr val="485766"/>
                  </a:solidFill>
                  <a:latin typeface="Times New Roman" panose="02020603050405020304" charset="0"/>
                  <a:ea typeface="黑体" panose="02010609060101010101" charset="-122"/>
                </a:rPr>
                <a:t>BP</a:t>
              </a:r>
              <a:r>
                <a:rPr lang="zh-CN" altLang="en-US" sz="2000" b="1" dirty="0">
                  <a:solidFill>
                    <a:srgbClr val="485766"/>
                  </a:solidFill>
                  <a:latin typeface="Times New Roman" panose="02020603050405020304" charset="0"/>
                  <a:ea typeface="黑体" panose="02010609060101010101" charset="-122"/>
                </a:rPr>
                <a:t>网络</a:t>
              </a:r>
              <a:r>
                <a:rPr lang="zh-CN" altLang="zh-HK" sz="2000" b="1" dirty="0">
                  <a:solidFill>
                    <a:srgbClr val="485766"/>
                  </a:solidFill>
                  <a:latin typeface="Times New Roman" panose="02020603050405020304" charset="0"/>
                  <a:ea typeface="黑体" panose="02010609060101010101" charset="-122"/>
                </a:rPr>
                <a:t>代码展示</a:t>
              </a:r>
              <a:endParaRPr lang="zh-CN" altLang="zh-HK" sz="2000" b="1" dirty="0">
                <a:solidFill>
                  <a:srgbClr val="485766"/>
                </a:solidFill>
                <a:latin typeface="Times New Roman" panose="02020603050405020304" charset="0"/>
                <a:ea typeface="黑体" panose="02010609060101010101" charset="-122"/>
              </a:endParaRPr>
            </a:p>
          </p:txBody>
        </p:sp>
        <p:sp>
          <p:nvSpPr>
            <p:cNvPr id="22" name="矩形 21"/>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grpSp>
      <p:sp>
        <p:nvSpPr>
          <p:cNvPr id="14" name="文本框 13"/>
          <p:cNvSpPr txBox="1"/>
          <p:nvPr/>
        </p:nvSpPr>
        <p:spPr>
          <a:xfrm>
            <a:off x="5121275" y="5779135"/>
            <a:ext cx="2388870" cy="368300"/>
          </a:xfrm>
          <a:prstGeom prst="rect">
            <a:avLst/>
          </a:prstGeom>
          <a:noFill/>
        </p:spPr>
        <p:txBody>
          <a:bodyPr wrap="square" rtlCol="0">
            <a:spAutoFit/>
          </a:bodyPr>
          <a:p>
            <a:r>
              <a:rPr lang="zh-CN" altLang="en-US">
                <a:latin typeface="Times New Roman" panose="02020603050405020304" charset="0"/>
                <a:ea typeface="黑体" panose="02010609060101010101" charset="-122"/>
              </a:rPr>
              <a:t>预测值：</a:t>
            </a:r>
            <a:endParaRPr lang="zh-CN" altLang="en-US">
              <a:latin typeface="Times New Roman" panose="02020603050405020304" charset="0"/>
              <a:ea typeface="黑体" panose="02010609060101010101" charset="-122"/>
            </a:endParaRPr>
          </a:p>
        </p:txBody>
      </p:sp>
      <p:sp>
        <p:nvSpPr>
          <p:cNvPr id="15" name="文本框 14"/>
          <p:cNvSpPr txBox="1"/>
          <p:nvPr/>
        </p:nvSpPr>
        <p:spPr>
          <a:xfrm>
            <a:off x="5121275" y="3585845"/>
            <a:ext cx="2000250" cy="368300"/>
          </a:xfrm>
          <a:prstGeom prst="rect">
            <a:avLst/>
          </a:prstGeom>
          <a:noFill/>
        </p:spPr>
        <p:txBody>
          <a:bodyPr wrap="square" rtlCol="0">
            <a:spAutoFit/>
          </a:bodyPr>
          <a:p>
            <a:r>
              <a:rPr lang="zh-CN" altLang="en-US">
                <a:latin typeface="Times New Roman" panose="02020603050405020304" charset="0"/>
                <a:ea typeface="黑体" panose="02010609060101010101" charset="-122"/>
              </a:rPr>
              <a:t>预测值：</a:t>
            </a:r>
            <a:endParaRPr lang="zh-CN" altLang="en-US">
              <a:latin typeface="Times New Roman" panose="02020603050405020304" charset="0"/>
              <a:ea typeface="黑体" panose="02010609060101010101" charset="-122"/>
            </a:endParaRPr>
          </a:p>
        </p:txBody>
      </p:sp>
      <p:pic>
        <p:nvPicPr>
          <p:cNvPr id="2" name="图片 1"/>
          <p:cNvPicPr>
            <a:picLocks noChangeAspect="1"/>
          </p:cNvPicPr>
          <p:nvPr/>
        </p:nvPicPr>
        <p:blipFill>
          <a:blip r:embed="rId1"/>
          <a:stretch>
            <a:fillRect/>
          </a:stretch>
        </p:blipFill>
        <p:spPr>
          <a:xfrm>
            <a:off x="76835" y="1002665"/>
            <a:ext cx="7115175" cy="5855335"/>
          </a:xfrm>
          <a:prstGeom prst="rect">
            <a:avLst/>
          </a:prstGeom>
        </p:spPr>
      </p:pic>
      <p:pic>
        <p:nvPicPr>
          <p:cNvPr id="3" name="图片 2"/>
          <p:cNvPicPr>
            <a:picLocks noChangeAspect="1"/>
          </p:cNvPicPr>
          <p:nvPr/>
        </p:nvPicPr>
        <p:blipFill>
          <a:blip r:embed="rId2"/>
          <a:stretch>
            <a:fillRect/>
          </a:stretch>
        </p:blipFill>
        <p:spPr>
          <a:xfrm>
            <a:off x="7121525" y="1071880"/>
            <a:ext cx="5255895" cy="4971415"/>
          </a:xfrm>
          <a:prstGeom prst="rect">
            <a:avLst/>
          </a:prstGeom>
        </p:spPr>
      </p:pic>
    </p:spTree>
  </p:cSld>
  <p:clrMapOvr>
    <a:masterClrMapping/>
  </p:clrMapOvr>
  <p:transition>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59654" y="86955"/>
            <a:ext cx="3444158" cy="985154"/>
            <a:chOff x="0" y="174039"/>
            <a:chExt cx="3444158" cy="985154"/>
          </a:xfrm>
        </p:grpSpPr>
        <p:sp>
          <p:nvSpPr>
            <p:cNvPr id="20" name="文本框 19"/>
            <p:cNvSpPr txBox="1"/>
            <p:nvPr/>
          </p:nvSpPr>
          <p:spPr>
            <a:xfrm>
              <a:off x="267877" y="174039"/>
              <a:ext cx="3176281" cy="645160"/>
            </a:xfrm>
            <a:prstGeom prst="rect">
              <a:avLst/>
            </a:prstGeom>
            <a:noFill/>
          </p:spPr>
          <p:txBody>
            <a:bodyPr wrap="square" rtlCol="0">
              <a:spAutoFit/>
            </a:bodyPr>
            <a:lstStyle/>
            <a:p>
              <a:r>
                <a:rPr lang="zh-CN" altLang="zh-HK" sz="3600" b="1" dirty="0">
                  <a:solidFill>
                    <a:srgbClr val="2E75B6"/>
                  </a:solidFill>
                  <a:latin typeface="Times New Roman" panose="02020603050405020304" charset="0"/>
                  <a:ea typeface="黑体" panose="02010609060101010101" charset="-122"/>
                </a:rPr>
                <a:t>养老床位预测</a:t>
              </a:r>
              <a:endParaRPr lang="zh-CN" altLang="zh-HK" sz="3600" b="1" dirty="0">
                <a:solidFill>
                  <a:srgbClr val="2E75B6"/>
                </a:solidFill>
                <a:latin typeface="Times New Roman" panose="02020603050405020304" charset="0"/>
                <a:ea typeface="黑体" panose="02010609060101010101" charset="-122"/>
              </a:endParaRPr>
            </a:p>
          </p:txBody>
        </p:sp>
        <p:sp>
          <p:nvSpPr>
            <p:cNvPr id="21" name="文本框 20"/>
            <p:cNvSpPr txBox="1"/>
            <p:nvPr/>
          </p:nvSpPr>
          <p:spPr>
            <a:xfrm>
              <a:off x="267877" y="760413"/>
              <a:ext cx="2620469" cy="398780"/>
            </a:xfrm>
            <a:prstGeom prst="rect">
              <a:avLst/>
            </a:prstGeom>
            <a:noFill/>
          </p:spPr>
          <p:txBody>
            <a:bodyPr wrap="square" rtlCol="0">
              <a:spAutoFit/>
            </a:bodyPr>
            <a:lstStyle/>
            <a:p>
              <a:r>
                <a:rPr lang="en-US" altLang="zh-CN" sz="2000" b="1" dirty="0">
                  <a:solidFill>
                    <a:srgbClr val="485766"/>
                  </a:solidFill>
                  <a:latin typeface="Times New Roman" panose="02020603050405020304" charset="0"/>
                  <a:ea typeface="黑体" panose="02010609060101010101" charset="-122"/>
                </a:rPr>
                <a:t>Elman</a:t>
              </a:r>
              <a:r>
                <a:rPr lang="zh-CN" altLang="en-US" sz="2000" b="1" dirty="0">
                  <a:solidFill>
                    <a:srgbClr val="485766"/>
                  </a:solidFill>
                  <a:latin typeface="Times New Roman" panose="02020603050405020304" charset="0"/>
                  <a:ea typeface="黑体" panose="02010609060101010101" charset="-122"/>
                </a:rPr>
                <a:t>网络</a:t>
              </a:r>
              <a:r>
                <a:rPr lang="zh-CN" altLang="zh-HK" sz="2000" b="1" dirty="0">
                  <a:solidFill>
                    <a:srgbClr val="485766"/>
                  </a:solidFill>
                  <a:latin typeface="Times New Roman" panose="02020603050405020304" charset="0"/>
                  <a:ea typeface="黑体" panose="02010609060101010101" charset="-122"/>
                </a:rPr>
                <a:t>代码展示</a:t>
              </a:r>
              <a:endParaRPr lang="zh-CN" altLang="zh-HK" sz="2000" b="1" dirty="0">
                <a:solidFill>
                  <a:srgbClr val="485766"/>
                </a:solidFill>
                <a:latin typeface="Times New Roman" panose="02020603050405020304" charset="0"/>
                <a:ea typeface="黑体" panose="02010609060101010101" charset="-122"/>
              </a:endParaRPr>
            </a:p>
          </p:txBody>
        </p:sp>
        <p:sp>
          <p:nvSpPr>
            <p:cNvPr id="22" name="矩形 21"/>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grpSp>
      <p:pic>
        <p:nvPicPr>
          <p:cNvPr id="6" name="图片 5" descr="1"/>
          <p:cNvPicPr>
            <a:picLocks noChangeAspect="1"/>
          </p:cNvPicPr>
          <p:nvPr/>
        </p:nvPicPr>
        <p:blipFill>
          <a:blip r:embed="rId1"/>
          <a:stretch>
            <a:fillRect/>
          </a:stretch>
        </p:blipFill>
        <p:spPr>
          <a:xfrm>
            <a:off x="360680" y="1071880"/>
            <a:ext cx="4587875" cy="5695315"/>
          </a:xfrm>
          <a:prstGeom prst="rect">
            <a:avLst/>
          </a:prstGeom>
        </p:spPr>
      </p:pic>
      <p:pic>
        <p:nvPicPr>
          <p:cNvPr id="7" name="图片 6" descr="2"/>
          <p:cNvPicPr>
            <a:picLocks noChangeAspect="1"/>
          </p:cNvPicPr>
          <p:nvPr/>
        </p:nvPicPr>
        <p:blipFill>
          <a:blip r:embed="rId2"/>
          <a:stretch>
            <a:fillRect/>
          </a:stretch>
        </p:blipFill>
        <p:spPr>
          <a:xfrm>
            <a:off x="5121275" y="1208405"/>
            <a:ext cx="6190615" cy="2123440"/>
          </a:xfrm>
          <a:prstGeom prst="rect">
            <a:avLst/>
          </a:prstGeom>
        </p:spPr>
      </p:pic>
      <p:pic>
        <p:nvPicPr>
          <p:cNvPr id="10" name="图片 9" descr="3"/>
          <p:cNvPicPr>
            <a:picLocks noChangeAspect="1"/>
          </p:cNvPicPr>
          <p:nvPr/>
        </p:nvPicPr>
        <p:blipFill>
          <a:blip r:embed="rId3"/>
          <a:stretch>
            <a:fillRect/>
          </a:stretch>
        </p:blipFill>
        <p:spPr>
          <a:xfrm>
            <a:off x="5121275" y="4157980"/>
            <a:ext cx="6190615" cy="1477645"/>
          </a:xfrm>
          <a:prstGeom prst="rect">
            <a:avLst/>
          </a:prstGeom>
        </p:spPr>
      </p:pic>
      <p:pic>
        <p:nvPicPr>
          <p:cNvPr id="13" name="图片 12" descr="4"/>
          <p:cNvPicPr>
            <a:picLocks noChangeAspect="1"/>
          </p:cNvPicPr>
          <p:nvPr/>
        </p:nvPicPr>
        <p:blipFill>
          <a:blip r:embed="rId4"/>
          <a:stretch>
            <a:fillRect/>
          </a:stretch>
        </p:blipFill>
        <p:spPr>
          <a:xfrm>
            <a:off x="5121275" y="6207125"/>
            <a:ext cx="6190615" cy="560070"/>
          </a:xfrm>
          <a:prstGeom prst="rect">
            <a:avLst/>
          </a:prstGeom>
        </p:spPr>
      </p:pic>
      <p:sp>
        <p:nvSpPr>
          <p:cNvPr id="14" name="文本框 13"/>
          <p:cNvSpPr txBox="1"/>
          <p:nvPr/>
        </p:nvSpPr>
        <p:spPr>
          <a:xfrm>
            <a:off x="5121275" y="5779135"/>
            <a:ext cx="2388870" cy="368300"/>
          </a:xfrm>
          <a:prstGeom prst="rect">
            <a:avLst/>
          </a:prstGeom>
          <a:noFill/>
        </p:spPr>
        <p:txBody>
          <a:bodyPr wrap="square" rtlCol="0">
            <a:spAutoFit/>
          </a:bodyPr>
          <a:p>
            <a:r>
              <a:rPr lang="zh-CN" altLang="en-US">
                <a:latin typeface="Times New Roman" panose="02020603050405020304" charset="0"/>
                <a:ea typeface="黑体" panose="02010609060101010101" charset="-122"/>
              </a:rPr>
              <a:t>预测值：</a:t>
            </a:r>
            <a:endParaRPr lang="zh-CN" altLang="en-US">
              <a:latin typeface="Times New Roman" panose="02020603050405020304" charset="0"/>
              <a:ea typeface="黑体" panose="02010609060101010101" charset="-122"/>
            </a:endParaRPr>
          </a:p>
        </p:txBody>
      </p:sp>
      <p:sp>
        <p:nvSpPr>
          <p:cNvPr id="15" name="文本框 14"/>
          <p:cNvSpPr txBox="1"/>
          <p:nvPr/>
        </p:nvSpPr>
        <p:spPr>
          <a:xfrm>
            <a:off x="5121275" y="3585845"/>
            <a:ext cx="2000250" cy="368300"/>
          </a:xfrm>
          <a:prstGeom prst="rect">
            <a:avLst/>
          </a:prstGeom>
          <a:noFill/>
        </p:spPr>
        <p:txBody>
          <a:bodyPr wrap="square" rtlCol="0">
            <a:spAutoFit/>
          </a:bodyPr>
          <a:p>
            <a:r>
              <a:rPr lang="zh-CN" altLang="en-US">
                <a:latin typeface="Times New Roman" panose="02020603050405020304" charset="0"/>
                <a:ea typeface="黑体" panose="02010609060101010101" charset="-122"/>
              </a:rPr>
              <a:t>预测值：</a:t>
            </a:r>
            <a:endParaRPr lang="zh-CN" altLang="en-US">
              <a:latin typeface="Times New Roman" panose="02020603050405020304" charset="0"/>
              <a:ea typeface="黑体" panose="02010609060101010101" charset="-122"/>
            </a:endParaRPr>
          </a:p>
        </p:txBody>
      </p:sp>
    </p:spTree>
  </p:cSld>
  <p:clrMapOvr>
    <a:masterClrMapping/>
  </p:clrMapOvr>
  <p:transition>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b="15625"/>
          <a:stretch>
            <a:fillRect/>
          </a:stretch>
        </p:blipFill>
        <p:spPr>
          <a:xfrm>
            <a:off x="0" y="0"/>
            <a:ext cx="12192000" cy="6858000"/>
          </a:xfrm>
          <a:prstGeom prst="rect">
            <a:avLst/>
          </a:prstGeom>
        </p:spPr>
      </p:pic>
      <p:sp>
        <p:nvSpPr>
          <p:cNvPr id="9" name="文本框 8"/>
          <p:cNvSpPr txBox="1"/>
          <p:nvPr/>
        </p:nvSpPr>
        <p:spPr>
          <a:xfrm>
            <a:off x="2919095" y="2243717"/>
            <a:ext cx="6496050" cy="2122805"/>
          </a:xfrm>
          <a:prstGeom prst="rect">
            <a:avLst/>
          </a:prstGeom>
          <a:solidFill>
            <a:schemeClr val="tx1">
              <a:alpha val="63000"/>
            </a:schemeClr>
          </a:solidFill>
        </p:spPr>
        <p:txBody>
          <a:bodyPr wrap="square" rtlCol="0">
            <a:spAutoFit/>
          </a:bodyPr>
          <a:p>
            <a:pPr algn="ctr"/>
            <a:r>
              <a:rPr lang="zh-CN" altLang="en-US" sz="6600" b="1" dirty="0" smtClean="0">
                <a:solidFill>
                  <a:schemeClr val="bg1"/>
                </a:solidFill>
                <a:latin typeface="黑体" panose="02010609060101010101" charset="-122"/>
                <a:ea typeface="黑体" panose="02010609060101010101" charset="-122"/>
                <a:sym typeface="+mn-ea"/>
              </a:rPr>
              <a:t>分析养老服务</a:t>
            </a:r>
            <a:endParaRPr lang="zh-CN" altLang="en-US" sz="6600" b="1" dirty="0" smtClean="0">
              <a:solidFill>
                <a:schemeClr val="bg1"/>
              </a:solidFill>
              <a:latin typeface="黑体" panose="02010609060101010101" charset="-122"/>
              <a:ea typeface="黑体" panose="02010609060101010101" charset="-122"/>
            </a:endParaRPr>
          </a:p>
          <a:p>
            <a:pPr algn="ctr"/>
            <a:r>
              <a:rPr lang="zh-CN" altLang="en-US" sz="6600" b="1" dirty="0" smtClean="0">
                <a:solidFill>
                  <a:schemeClr val="bg1"/>
                </a:solidFill>
                <a:latin typeface="黑体" panose="02010609060101010101" charset="-122"/>
                <a:ea typeface="黑体" panose="02010609060101010101" charset="-122"/>
                <a:sym typeface="+mn-ea"/>
              </a:rPr>
              <a:t>床位增加的商机</a:t>
            </a:r>
            <a:endParaRPr lang="zh-HK" altLang="en-US" sz="6600" b="1" spc="300" dirty="0">
              <a:solidFill>
                <a:schemeClr val="bg1"/>
              </a:solidFill>
              <a:latin typeface="华文细黑" panose="02010600040101010101" pitchFamily="2" charset="-122"/>
              <a:ea typeface="华文细黑" panose="02010600040101010101" pitchFamily="2" charset="-122"/>
            </a:endParaRPr>
          </a:p>
        </p:txBody>
      </p:sp>
    </p:spTree>
  </p:cSld>
  <p:clrMapOvr>
    <a:masterClrMapping/>
  </p:clrMapOvr>
  <p:transition>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59654" y="86955"/>
            <a:ext cx="3444158" cy="986484"/>
            <a:chOff x="0" y="174039"/>
            <a:chExt cx="3444158" cy="986484"/>
          </a:xfrm>
        </p:grpSpPr>
        <p:sp>
          <p:nvSpPr>
            <p:cNvPr id="12" name="文本框 11"/>
            <p:cNvSpPr txBox="1"/>
            <p:nvPr/>
          </p:nvSpPr>
          <p:spPr>
            <a:xfrm>
              <a:off x="267877" y="174039"/>
              <a:ext cx="3176281" cy="523220"/>
            </a:xfrm>
            <a:prstGeom prst="rect">
              <a:avLst/>
            </a:prstGeom>
            <a:noFill/>
          </p:spPr>
          <p:txBody>
            <a:bodyPr wrap="square" rtlCol="0">
              <a:spAutoFit/>
            </a:bodyPr>
            <a:lstStyle/>
            <a:p>
              <a:r>
                <a:rPr lang="zh-CN" altLang="en-US" sz="2800" b="1" spc="300" dirty="0">
                  <a:solidFill>
                    <a:srgbClr val="2E75B6"/>
                  </a:solidFill>
                  <a:latin typeface="微软雅黑" panose="020B0503020204020204" pitchFamily="34" charset="-122"/>
                  <a:ea typeface="微软雅黑" panose="020B0503020204020204" pitchFamily="34" charset="-122"/>
                </a:rPr>
                <a:t>养老服务“商机”</a:t>
              </a:r>
              <a:endParaRPr lang="zh-HK" altLang="en-US" sz="2800" b="1" spc="300" dirty="0">
                <a:solidFill>
                  <a:srgbClr val="2E75B6"/>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67877" y="760413"/>
              <a:ext cx="2620469" cy="400110"/>
            </a:xfrm>
            <a:prstGeom prst="rect">
              <a:avLst/>
            </a:prstGeom>
            <a:noFill/>
          </p:spPr>
          <p:txBody>
            <a:bodyPr wrap="square" rtlCol="0">
              <a:spAutoFit/>
            </a:bodyPr>
            <a:lstStyle/>
            <a:p>
              <a:r>
                <a:rPr lang="zh-CN" altLang="en-US" sz="2000" b="1" spc="300" dirty="0">
                  <a:solidFill>
                    <a:srgbClr val="485766"/>
                  </a:solidFill>
                  <a:latin typeface="微软雅黑" panose="020B0503020204020204" pitchFamily="34" charset="-122"/>
                  <a:ea typeface="微软雅黑" panose="020B0503020204020204" pitchFamily="34" charset="-122"/>
                </a:rPr>
                <a:t>问题分析</a:t>
              </a:r>
              <a:endParaRPr lang="zh-HK" altLang="en-US" sz="2000" b="1" spc="300" dirty="0">
                <a:solidFill>
                  <a:srgbClr val="485766"/>
                </a:solidFill>
                <a:latin typeface="微软雅黑" panose="020B0503020204020204" pitchFamily="34" charset="-122"/>
                <a:ea typeface="微软雅黑" panose="020B0503020204020204" pitchFamily="34" charset="-122"/>
              </a:endParaRPr>
            </a:p>
          </p:txBody>
        </p:sp>
        <p:sp>
          <p:nvSpPr>
            <p:cNvPr id="14" name="矩形 13"/>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pic>
        <p:nvPicPr>
          <p:cNvPr id="2" name="图片 1"/>
          <p:cNvPicPr>
            <a:picLocks noChangeAspect="1"/>
          </p:cNvPicPr>
          <p:nvPr/>
        </p:nvPicPr>
        <p:blipFill>
          <a:blip r:embed="rId1"/>
          <a:stretch>
            <a:fillRect/>
          </a:stretch>
        </p:blipFill>
        <p:spPr>
          <a:xfrm>
            <a:off x="1231900" y="1327150"/>
            <a:ext cx="9728200" cy="4754245"/>
          </a:xfrm>
          <a:prstGeom prst="rect">
            <a:avLst/>
          </a:prstGeom>
        </p:spPr>
      </p:pic>
    </p:spTree>
  </p:cSld>
  <p:clrMapOvr>
    <a:masterClrMapping/>
  </p:clrMapOvr>
  <p:transition>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59654" y="86955"/>
            <a:ext cx="3444158" cy="986484"/>
            <a:chOff x="0" y="174039"/>
            <a:chExt cx="3444158" cy="986484"/>
          </a:xfrm>
        </p:grpSpPr>
        <p:sp>
          <p:nvSpPr>
            <p:cNvPr id="12" name="文本框 11"/>
            <p:cNvSpPr txBox="1"/>
            <p:nvPr/>
          </p:nvSpPr>
          <p:spPr>
            <a:xfrm>
              <a:off x="267877" y="174039"/>
              <a:ext cx="3176281" cy="523220"/>
            </a:xfrm>
            <a:prstGeom prst="rect">
              <a:avLst/>
            </a:prstGeom>
            <a:noFill/>
          </p:spPr>
          <p:txBody>
            <a:bodyPr wrap="square" rtlCol="0">
              <a:spAutoFit/>
            </a:bodyPr>
            <a:lstStyle/>
            <a:p>
              <a:r>
                <a:rPr lang="zh-CN" altLang="en-US" sz="2800" b="1" spc="300" dirty="0">
                  <a:solidFill>
                    <a:srgbClr val="2E75B6"/>
                  </a:solidFill>
                  <a:latin typeface="微软雅黑" panose="020B0503020204020204" pitchFamily="34" charset="-122"/>
                  <a:ea typeface="微软雅黑" panose="020B0503020204020204" pitchFamily="34" charset="-122"/>
                </a:rPr>
                <a:t>养老服务“商机”</a:t>
              </a:r>
              <a:endParaRPr lang="zh-HK" altLang="en-US" sz="2800" b="1" spc="300" dirty="0">
                <a:solidFill>
                  <a:srgbClr val="2E75B6"/>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67877" y="760413"/>
              <a:ext cx="2620469" cy="400110"/>
            </a:xfrm>
            <a:prstGeom prst="rect">
              <a:avLst/>
            </a:prstGeom>
            <a:noFill/>
          </p:spPr>
          <p:txBody>
            <a:bodyPr wrap="square" rtlCol="0">
              <a:spAutoFit/>
            </a:bodyPr>
            <a:lstStyle/>
            <a:p>
              <a:r>
                <a:rPr lang="zh-CN" altLang="en-US" sz="2000" b="1" spc="300" dirty="0">
                  <a:solidFill>
                    <a:srgbClr val="485766"/>
                  </a:solidFill>
                  <a:latin typeface="微软雅黑" panose="020B0503020204020204" pitchFamily="34" charset="-122"/>
                  <a:ea typeface="微软雅黑" panose="020B0503020204020204" pitchFamily="34" charset="-122"/>
                </a:rPr>
                <a:t>养老意愿分析</a:t>
              </a:r>
              <a:endParaRPr lang="zh-HK" altLang="en-US" sz="2000" b="1" spc="300" dirty="0">
                <a:solidFill>
                  <a:srgbClr val="485766"/>
                </a:solidFill>
                <a:latin typeface="微软雅黑" panose="020B0503020204020204" pitchFamily="34" charset="-122"/>
                <a:ea typeface="微软雅黑" panose="020B0503020204020204" pitchFamily="34" charset="-122"/>
              </a:endParaRPr>
            </a:p>
          </p:txBody>
        </p:sp>
        <p:sp>
          <p:nvSpPr>
            <p:cNvPr id="14" name="矩形 13"/>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8" name="矩形 7"/>
          <p:cNvSpPr/>
          <p:nvPr/>
        </p:nvSpPr>
        <p:spPr>
          <a:xfrm>
            <a:off x="2231253" y="5815339"/>
            <a:ext cx="7729492" cy="706755"/>
          </a:xfrm>
          <a:prstGeom prst="rect">
            <a:avLst/>
          </a:prstGeom>
        </p:spPr>
        <p:txBody>
          <a:bodyPr wrap="square">
            <a:spAutoFit/>
          </a:bodyPr>
          <a:lstStyle/>
          <a:p>
            <a:r>
              <a:rPr lang="en-US" altLang="zh-CN" sz="2000" dirty="0">
                <a:solidFill>
                  <a:srgbClr val="485766"/>
                </a:solidFill>
                <a:latin typeface="黑体" panose="02010609060101010101" charset="-122"/>
                <a:ea typeface="黑体" panose="02010609060101010101" charset="-122"/>
              </a:rPr>
              <a:t>    </a:t>
            </a:r>
            <a:r>
              <a:rPr lang="zh-CN" altLang="en-US" sz="2000" dirty="0">
                <a:solidFill>
                  <a:srgbClr val="485766"/>
                </a:solidFill>
                <a:latin typeface="黑体" panose="02010609060101010101" charset="-122"/>
                <a:ea typeface="黑体" panose="02010609060101010101" charset="-122"/>
              </a:rPr>
              <a:t>以比例作为权重，计算按照健康状况分类得到的总体意愿比率为 </a:t>
            </a:r>
            <a:r>
              <a:rPr lang="en-US" altLang="zh-CN" sz="2000" dirty="0">
                <a:solidFill>
                  <a:srgbClr val="485766"/>
                </a:solidFill>
                <a:latin typeface="黑体" panose="02010609060101010101" charset="-122"/>
                <a:ea typeface="黑体" panose="02010609060101010101" charset="-122"/>
              </a:rPr>
              <a:t>0.114607</a:t>
            </a:r>
            <a:r>
              <a:rPr lang="zh-CN" altLang="en-US" sz="2000" dirty="0">
                <a:solidFill>
                  <a:srgbClr val="485766"/>
                </a:solidFill>
                <a:latin typeface="黑体" panose="02010609060101010101" charset="-122"/>
                <a:ea typeface="黑体" panose="02010609060101010101" charset="-122"/>
              </a:rPr>
              <a:t>。</a:t>
            </a:r>
            <a:endParaRPr lang="zh-CN" altLang="en-US" sz="2000" dirty="0">
              <a:solidFill>
                <a:srgbClr val="485766"/>
              </a:solidFill>
              <a:latin typeface="黑体" panose="02010609060101010101" charset="-122"/>
              <a:ea typeface="黑体" panose="02010609060101010101" charset="-122"/>
            </a:endParaRPr>
          </a:p>
        </p:txBody>
      </p:sp>
      <p:graphicFrame>
        <p:nvGraphicFramePr>
          <p:cNvPr id="24" name="图表 23"/>
          <p:cNvGraphicFramePr/>
          <p:nvPr/>
        </p:nvGraphicFramePr>
        <p:xfrm>
          <a:off x="2952750" y="1005115"/>
          <a:ext cx="6296025" cy="4810223"/>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59654" y="86955"/>
            <a:ext cx="3444158" cy="986484"/>
            <a:chOff x="0" y="174039"/>
            <a:chExt cx="3444158" cy="986484"/>
          </a:xfrm>
        </p:grpSpPr>
        <p:sp>
          <p:nvSpPr>
            <p:cNvPr id="12" name="文本框 11"/>
            <p:cNvSpPr txBox="1"/>
            <p:nvPr/>
          </p:nvSpPr>
          <p:spPr>
            <a:xfrm>
              <a:off x="267877" y="174039"/>
              <a:ext cx="3176281" cy="523220"/>
            </a:xfrm>
            <a:prstGeom prst="rect">
              <a:avLst/>
            </a:prstGeom>
            <a:noFill/>
          </p:spPr>
          <p:txBody>
            <a:bodyPr wrap="square" rtlCol="0">
              <a:spAutoFit/>
            </a:bodyPr>
            <a:lstStyle/>
            <a:p>
              <a:r>
                <a:rPr lang="zh-CN" altLang="en-US" sz="2800" b="1" spc="300" dirty="0">
                  <a:solidFill>
                    <a:srgbClr val="2E75B6"/>
                  </a:solidFill>
                  <a:latin typeface="微软雅黑" panose="020B0503020204020204" pitchFamily="34" charset="-122"/>
                  <a:ea typeface="微软雅黑" panose="020B0503020204020204" pitchFamily="34" charset="-122"/>
                </a:rPr>
                <a:t>养老服务“商机”</a:t>
              </a:r>
              <a:endParaRPr lang="zh-HK" altLang="en-US" sz="2800" b="1" spc="300" dirty="0">
                <a:solidFill>
                  <a:srgbClr val="2E75B6"/>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67877" y="760413"/>
              <a:ext cx="2620469" cy="400110"/>
            </a:xfrm>
            <a:prstGeom prst="rect">
              <a:avLst/>
            </a:prstGeom>
            <a:noFill/>
          </p:spPr>
          <p:txBody>
            <a:bodyPr wrap="square" rtlCol="0">
              <a:spAutoFit/>
            </a:bodyPr>
            <a:lstStyle/>
            <a:p>
              <a:r>
                <a:rPr lang="zh-CN" altLang="en-US" sz="2000" b="1" spc="300" dirty="0">
                  <a:solidFill>
                    <a:srgbClr val="485766"/>
                  </a:solidFill>
                  <a:latin typeface="微软雅黑" panose="020B0503020204020204" pitchFamily="34" charset="-122"/>
                  <a:ea typeface="微软雅黑" panose="020B0503020204020204" pitchFamily="34" charset="-122"/>
                </a:rPr>
                <a:t>养老意愿分析</a:t>
              </a:r>
              <a:endParaRPr lang="zh-HK" altLang="en-US" sz="2000" b="1" spc="300" dirty="0">
                <a:solidFill>
                  <a:srgbClr val="485766"/>
                </a:solidFill>
                <a:latin typeface="微软雅黑" panose="020B0503020204020204" pitchFamily="34" charset="-122"/>
                <a:ea typeface="微软雅黑" panose="020B0503020204020204" pitchFamily="34" charset="-122"/>
              </a:endParaRPr>
            </a:p>
          </p:txBody>
        </p:sp>
        <p:sp>
          <p:nvSpPr>
            <p:cNvPr id="14" name="矩形 13"/>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8" name="矩形 7"/>
          <p:cNvSpPr/>
          <p:nvPr/>
        </p:nvSpPr>
        <p:spPr>
          <a:xfrm>
            <a:off x="951406" y="5915990"/>
            <a:ext cx="3864747" cy="1014730"/>
          </a:xfrm>
          <a:prstGeom prst="rect">
            <a:avLst/>
          </a:prstGeom>
        </p:spPr>
        <p:txBody>
          <a:bodyPr wrap="square">
            <a:spAutoFit/>
          </a:bodyPr>
          <a:lstStyle/>
          <a:p>
            <a:r>
              <a:rPr lang="zh-CN" altLang="en-US" sz="2000" dirty="0">
                <a:solidFill>
                  <a:srgbClr val="485766"/>
                </a:solidFill>
                <a:latin typeface="黑体" panose="02010609060101010101" charset="-122"/>
                <a:ea typeface="黑体" panose="02010609060101010101" charset="-122"/>
              </a:rPr>
              <a:t>以比例作为权重，计算按照婚姻状况分类得到总体意愿比率为 </a:t>
            </a:r>
            <a:r>
              <a:rPr lang="en-US" altLang="zh-CN" sz="2000" dirty="0">
                <a:solidFill>
                  <a:srgbClr val="485766"/>
                </a:solidFill>
                <a:latin typeface="黑体" panose="02010609060101010101" charset="-122"/>
                <a:ea typeface="黑体" panose="02010609060101010101" charset="-122"/>
              </a:rPr>
              <a:t>0.107904</a:t>
            </a:r>
            <a:r>
              <a:rPr lang="zh-CN" altLang="en-US" sz="2000" dirty="0">
                <a:solidFill>
                  <a:srgbClr val="485766"/>
                </a:solidFill>
                <a:latin typeface="黑体" panose="02010609060101010101" charset="-122"/>
                <a:ea typeface="黑体" panose="02010609060101010101" charset="-122"/>
              </a:rPr>
              <a:t>。</a:t>
            </a:r>
            <a:endParaRPr lang="zh-CN" altLang="en-US" sz="2000" dirty="0">
              <a:solidFill>
                <a:srgbClr val="485766"/>
              </a:solidFill>
              <a:latin typeface="黑体" panose="02010609060101010101" charset="-122"/>
              <a:ea typeface="黑体" panose="02010609060101010101" charset="-122"/>
            </a:endParaRPr>
          </a:p>
        </p:txBody>
      </p:sp>
      <p:graphicFrame>
        <p:nvGraphicFramePr>
          <p:cNvPr id="24" name="图表 23"/>
          <p:cNvGraphicFramePr/>
          <p:nvPr/>
        </p:nvGraphicFramePr>
        <p:xfrm>
          <a:off x="0" y="1136593"/>
          <a:ext cx="6296025" cy="4810223"/>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9" name="图表 8"/>
          <p:cNvGraphicFramePr/>
          <p:nvPr/>
        </p:nvGraphicFramePr>
        <p:xfrm>
          <a:off x="5895975" y="1136593"/>
          <a:ext cx="6296025" cy="4779446"/>
        </p:xfrm>
        <a:graphic>
          <a:graphicData uri="http://schemas.openxmlformats.org/drawingml/2006/chart">
            <c:chart xmlns:c="http://schemas.openxmlformats.org/drawingml/2006/chart" xmlns:r="http://schemas.openxmlformats.org/officeDocument/2006/relationships" r:id="rId2"/>
          </a:graphicData>
        </a:graphic>
      </p:graphicFrame>
      <p:sp>
        <p:nvSpPr>
          <p:cNvPr id="2" name="矩形 1"/>
          <p:cNvSpPr/>
          <p:nvPr/>
        </p:nvSpPr>
        <p:spPr>
          <a:xfrm>
            <a:off x="7375849" y="5915990"/>
            <a:ext cx="3971925" cy="1014730"/>
          </a:xfrm>
          <a:prstGeom prst="rect">
            <a:avLst/>
          </a:prstGeom>
        </p:spPr>
        <p:txBody>
          <a:bodyPr wrap="square">
            <a:spAutoFit/>
          </a:bodyPr>
          <a:lstStyle/>
          <a:p>
            <a:r>
              <a:rPr lang="zh-CN" altLang="en-US" sz="2000" dirty="0">
                <a:solidFill>
                  <a:srgbClr val="485766"/>
                </a:solidFill>
                <a:latin typeface="黑体" panose="02010609060101010101" charset="-122"/>
                <a:ea typeface="黑体" panose="02010609060101010101" charset="-122"/>
              </a:rPr>
              <a:t>以比例作为权重，计算按照年龄状况分类得到的总体意比率为 </a:t>
            </a:r>
            <a:r>
              <a:rPr lang="en-US" altLang="zh-CN" sz="2000" dirty="0">
                <a:solidFill>
                  <a:srgbClr val="485766"/>
                </a:solidFill>
                <a:latin typeface="黑体" panose="02010609060101010101" charset="-122"/>
                <a:ea typeface="黑体" panose="02010609060101010101" charset="-122"/>
              </a:rPr>
              <a:t>0.107663</a:t>
            </a:r>
            <a:endParaRPr lang="en-US" altLang="zh-CN" sz="2000" dirty="0">
              <a:solidFill>
                <a:srgbClr val="485766"/>
              </a:solidFill>
              <a:latin typeface="黑体" panose="02010609060101010101" charset="-122"/>
              <a:ea typeface="黑体" panose="02010609060101010101" charset="-122"/>
            </a:endParaRPr>
          </a:p>
        </p:txBody>
      </p:sp>
    </p:spTree>
  </p:cSld>
  <p:clrMapOvr>
    <a:masterClrMapping/>
  </p:clrMapOvr>
  <p:transition>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59654" y="86955"/>
            <a:ext cx="3444158" cy="986484"/>
            <a:chOff x="0" y="174039"/>
            <a:chExt cx="3444158" cy="986484"/>
          </a:xfrm>
        </p:grpSpPr>
        <p:sp>
          <p:nvSpPr>
            <p:cNvPr id="12" name="文本框 11"/>
            <p:cNvSpPr txBox="1"/>
            <p:nvPr/>
          </p:nvSpPr>
          <p:spPr>
            <a:xfrm>
              <a:off x="267877" y="174039"/>
              <a:ext cx="3176281" cy="523220"/>
            </a:xfrm>
            <a:prstGeom prst="rect">
              <a:avLst/>
            </a:prstGeom>
            <a:noFill/>
          </p:spPr>
          <p:txBody>
            <a:bodyPr wrap="square" rtlCol="0">
              <a:spAutoFit/>
            </a:bodyPr>
            <a:lstStyle/>
            <a:p>
              <a:r>
                <a:rPr lang="zh-CN" altLang="en-US" sz="2800" b="1" spc="300" dirty="0">
                  <a:solidFill>
                    <a:srgbClr val="2E75B6"/>
                  </a:solidFill>
                  <a:latin typeface="微软雅黑" panose="020B0503020204020204" pitchFamily="34" charset="-122"/>
                  <a:ea typeface="微软雅黑" panose="020B0503020204020204" pitchFamily="34" charset="-122"/>
                </a:rPr>
                <a:t>养老服务“商机”</a:t>
              </a:r>
              <a:endParaRPr lang="zh-HK" altLang="en-US" sz="2800" b="1" spc="300" dirty="0">
                <a:solidFill>
                  <a:srgbClr val="2E75B6"/>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67877" y="760413"/>
              <a:ext cx="2620469" cy="400110"/>
            </a:xfrm>
            <a:prstGeom prst="rect">
              <a:avLst/>
            </a:prstGeom>
            <a:noFill/>
          </p:spPr>
          <p:txBody>
            <a:bodyPr wrap="square" rtlCol="0">
              <a:spAutoFit/>
            </a:bodyPr>
            <a:lstStyle/>
            <a:p>
              <a:r>
                <a:rPr lang="zh-CN" altLang="en-US" sz="2000" b="1" spc="300" dirty="0">
                  <a:solidFill>
                    <a:srgbClr val="485766"/>
                  </a:solidFill>
                  <a:latin typeface="微软雅黑" panose="020B0503020204020204" pitchFamily="34" charset="-122"/>
                  <a:ea typeface="微软雅黑" panose="020B0503020204020204" pitchFamily="34" charset="-122"/>
                </a:rPr>
                <a:t>养老产业结构分析</a:t>
              </a:r>
              <a:endParaRPr lang="zh-HK" altLang="en-US" sz="2000" b="1" spc="300" dirty="0">
                <a:solidFill>
                  <a:srgbClr val="485766"/>
                </a:solidFill>
                <a:latin typeface="微软雅黑" panose="020B0503020204020204" pitchFamily="34" charset="-122"/>
                <a:ea typeface="微软雅黑" panose="020B0503020204020204" pitchFamily="34" charset="-122"/>
              </a:endParaRPr>
            </a:p>
          </p:txBody>
        </p:sp>
        <p:sp>
          <p:nvSpPr>
            <p:cNvPr id="14" name="矩形 13"/>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0255" y="1436823"/>
            <a:ext cx="5456964" cy="3532155"/>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268" y="1436823"/>
            <a:ext cx="5637477" cy="3532155"/>
          </a:xfrm>
          <a:prstGeom prst="rect">
            <a:avLst/>
          </a:prstGeom>
        </p:spPr>
      </p:pic>
      <p:sp>
        <p:nvSpPr>
          <p:cNvPr id="11" name="矩形 10"/>
          <p:cNvSpPr/>
          <p:nvPr/>
        </p:nvSpPr>
        <p:spPr>
          <a:xfrm>
            <a:off x="1861820" y="5332095"/>
            <a:ext cx="8245475" cy="1322070"/>
          </a:xfrm>
          <a:prstGeom prst="rect">
            <a:avLst/>
          </a:prstGeom>
        </p:spPr>
        <p:txBody>
          <a:bodyPr wrap="square">
            <a:spAutoFit/>
          </a:bodyPr>
          <a:lstStyle/>
          <a:p>
            <a:r>
              <a:rPr lang="en-US" altLang="zh-CN" sz="2000" dirty="0">
                <a:solidFill>
                  <a:srgbClr val="485766"/>
                </a:solidFill>
                <a:uFillTx/>
                <a:latin typeface="Times New Roman" panose="02020603050405020304" charset="0"/>
                <a:ea typeface="黑体" panose="02010609060101010101" charset="-122"/>
              </a:rPr>
              <a:t>    </a:t>
            </a:r>
            <a:r>
              <a:rPr lang="zh-CN" altLang="en-US" sz="2000" dirty="0">
                <a:solidFill>
                  <a:srgbClr val="485766"/>
                </a:solidFill>
                <a:uFillTx/>
                <a:latin typeface="Times New Roman" panose="02020603050405020304" charset="0"/>
                <a:ea typeface="黑体" panose="02010609060101010101" charset="-122"/>
              </a:rPr>
              <a:t>上图直观的表示了养老服务床位数量变化呈现明显的上升趋势。</a:t>
            </a:r>
            <a:r>
              <a:rPr lang="en-US" altLang="zh-CN" sz="2000" dirty="0">
                <a:solidFill>
                  <a:srgbClr val="485766"/>
                </a:solidFill>
                <a:uFillTx/>
                <a:latin typeface="Times New Roman" panose="02020603050405020304" charset="0"/>
                <a:ea typeface="黑体" panose="02010609060101010101" charset="-122"/>
              </a:rPr>
              <a:t>2019-2023</a:t>
            </a:r>
            <a:r>
              <a:rPr lang="zh-CN" altLang="en-US" sz="2000" dirty="0">
                <a:solidFill>
                  <a:srgbClr val="485766"/>
                </a:solidFill>
                <a:uFillTx/>
                <a:latin typeface="Times New Roman" panose="02020603050405020304" charset="0"/>
                <a:ea typeface="黑体" panose="02010609060101010101" charset="-122"/>
              </a:rPr>
              <a:t>年机构养老床位供给的比例大致呈现上升趋势并趋于稳定，在</a:t>
            </a:r>
            <a:r>
              <a:rPr lang="en-US" altLang="zh-CN" sz="2000" dirty="0">
                <a:solidFill>
                  <a:srgbClr val="485766"/>
                </a:solidFill>
                <a:uFillTx/>
                <a:latin typeface="Times New Roman" panose="02020603050405020304" charset="0"/>
                <a:ea typeface="黑体" panose="02010609060101010101" charset="-122"/>
              </a:rPr>
              <a:t>60%</a:t>
            </a:r>
            <a:r>
              <a:rPr lang="zh-CN" altLang="en-US" sz="2000" dirty="0">
                <a:solidFill>
                  <a:srgbClr val="485766"/>
                </a:solidFill>
                <a:uFillTx/>
                <a:latin typeface="Times New Roman" panose="02020603050405020304" charset="0"/>
                <a:ea typeface="黑体" panose="02010609060101010101" charset="-122"/>
              </a:rPr>
              <a:t>左右浮动，说明相比于社区养老，机构养老的性价比更高，故人们对机构养老更加青睐。</a:t>
            </a:r>
            <a:endParaRPr lang="zh-CN" altLang="en-US" sz="2000" dirty="0">
              <a:solidFill>
                <a:srgbClr val="485766"/>
              </a:solidFill>
              <a:uFillTx/>
              <a:latin typeface="Times New Roman" panose="02020603050405020304" charset="0"/>
              <a:ea typeface="黑体" panose="02010609060101010101" charset="-122"/>
            </a:endParaRPr>
          </a:p>
        </p:txBody>
      </p:sp>
    </p:spTree>
  </p:cSld>
  <p:clrMapOvr>
    <a:masterClrMapping/>
  </p:clrMapOvr>
  <p:transition>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59654" y="86955"/>
            <a:ext cx="6436455" cy="986484"/>
            <a:chOff x="0" y="174039"/>
            <a:chExt cx="6436455" cy="986484"/>
          </a:xfrm>
        </p:grpSpPr>
        <p:sp>
          <p:nvSpPr>
            <p:cNvPr id="12" name="文本框 11"/>
            <p:cNvSpPr txBox="1"/>
            <p:nvPr/>
          </p:nvSpPr>
          <p:spPr>
            <a:xfrm>
              <a:off x="267877" y="174039"/>
              <a:ext cx="3176281" cy="523220"/>
            </a:xfrm>
            <a:prstGeom prst="rect">
              <a:avLst/>
            </a:prstGeom>
            <a:noFill/>
          </p:spPr>
          <p:txBody>
            <a:bodyPr wrap="square" rtlCol="0">
              <a:spAutoFit/>
            </a:bodyPr>
            <a:lstStyle/>
            <a:p>
              <a:r>
                <a:rPr lang="zh-CN" altLang="en-US" sz="2800" b="1" spc="300" dirty="0">
                  <a:solidFill>
                    <a:srgbClr val="2E75B6"/>
                  </a:solidFill>
                  <a:latin typeface="微软雅黑" panose="020B0503020204020204" pitchFamily="34" charset="-122"/>
                  <a:ea typeface="微软雅黑" panose="020B0503020204020204" pitchFamily="34" charset="-122"/>
                </a:rPr>
                <a:t>养老服务“商机”</a:t>
              </a:r>
              <a:endParaRPr lang="zh-HK" altLang="en-US" sz="2800" b="1" spc="300" dirty="0">
                <a:solidFill>
                  <a:srgbClr val="2E75B6"/>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67877" y="760413"/>
              <a:ext cx="6168578" cy="400110"/>
            </a:xfrm>
            <a:prstGeom prst="rect">
              <a:avLst/>
            </a:prstGeom>
            <a:noFill/>
          </p:spPr>
          <p:txBody>
            <a:bodyPr wrap="square" rtlCol="0">
              <a:spAutoFit/>
            </a:bodyPr>
            <a:lstStyle/>
            <a:p>
              <a:r>
                <a:rPr lang="zh-CN" altLang="en-US" sz="2000" b="1" spc="300" dirty="0">
                  <a:solidFill>
                    <a:srgbClr val="485766"/>
                  </a:solidFill>
                  <a:latin typeface="微软雅黑" panose="020B0503020204020204" pitchFamily="34" charset="-122"/>
                  <a:ea typeface="微软雅黑" panose="020B0503020204020204" pitchFamily="34" charset="-122"/>
                </a:rPr>
                <a:t>兼顾社会效益和经济效益的养老服务运营策略</a:t>
              </a:r>
              <a:endParaRPr lang="zh-HK" altLang="en-US" sz="2000" b="1" spc="300" dirty="0">
                <a:solidFill>
                  <a:srgbClr val="485766"/>
                </a:solidFill>
                <a:latin typeface="微软雅黑" panose="020B0503020204020204" pitchFamily="34" charset="-122"/>
                <a:ea typeface="微软雅黑" panose="020B0503020204020204" pitchFamily="34" charset="-122"/>
              </a:endParaRPr>
            </a:p>
          </p:txBody>
        </p:sp>
        <p:sp>
          <p:nvSpPr>
            <p:cNvPr id="14" name="矩形 13"/>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graphicFrame>
        <p:nvGraphicFramePr>
          <p:cNvPr id="4" name="表格 3"/>
          <p:cNvGraphicFramePr>
            <a:graphicFrameLocks noGrp="1"/>
          </p:cNvGraphicFramePr>
          <p:nvPr>
            <p:custDataLst>
              <p:tags r:id="rId1"/>
            </p:custDataLst>
          </p:nvPr>
        </p:nvGraphicFramePr>
        <p:xfrm>
          <a:off x="1214436" y="2548762"/>
          <a:ext cx="9763125" cy="4063766"/>
        </p:xfrm>
        <a:graphic>
          <a:graphicData uri="http://schemas.openxmlformats.org/drawingml/2006/table">
            <a:tbl>
              <a:tblPr firstRow="1" bandRow="1">
                <a:tableStyleId>{5C22544A-7EE6-4342-B048-85BDC9FD1C3A}</a:tableStyleId>
              </a:tblPr>
              <a:tblGrid>
                <a:gridCol w="1140302"/>
                <a:gridCol w="2574263"/>
                <a:gridCol w="2070850"/>
                <a:gridCol w="2196703"/>
                <a:gridCol w="1781007"/>
              </a:tblGrid>
              <a:tr h="1042841">
                <a:tc>
                  <a:txBody>
                    <a:bodyPr/>
                    <a:lstStyle/>
                    <a:p>
                      <a:pPr algn="ctr"/>
                      <a:r>
                        <a:rPr lang="zh-CN" altLang="en-US" dirty="0"/>
                        <a:t>年份</a:t>
                      </a:r>
                      <a:endParaRPr lang="zh-CN" altLang="en-US" dirty="0"/>
                    </a:p>
                  </a:txBody>
                  <a:tcPr anchor="ctr"/>
                </a:tc>
                <a:tc>
                  <a:txBody>
                    <a:bodyPr/>
                    <a:lstStyle/>
                    <a:p>
                      <a:pPr algn="ctr"/>
                      <a:r>
                        <a:rPr lang="zh-CN" altLang="en-US" dirty="0"/>
                        <a:t>老年人口总数</a:t>
                      </a:r>
                      <a:r>
                        <a:rPr lang="en-US" altLang="zh-CN" dirty="0"/>
                        <a:t>/</a:t>
                      </a:r>
                      <a:r>
                        <a:rPr lang="zh-CN" altLang="en-US" dirty="0"/>
                        <a:t>万人</a:t>
                      </a:r>
                      <a:endParaRPr lang="zh-CN" altLang="en-US" dirty="0"/>
                    </a:p>
                  </a:txBody>
                  <a:tcPr anchor="ctr"/>
                </a:tc>
                <a:tc>
                  <a:txBody>
                    <a:bodyPr/>
                    <a:lstStyle/>
                    <a:p>
                      <a:pPr algn="ctr"/>
                      <a:r>
                        <a:rPr lang="zh-CN" altLang="en-US" dirty="0"/>
                        <a:t>有意愿入住的老年人口数</a:t>
                      </a:r>
                      <a:endParaRPr lang="zh-CN" altLang="en-US" dirty="0"/>
                    </a:p>
                  </a:txBody>
                  <a:tcPr anchor="ctr"/>
                </a:tc>
                <a:tc>
                  <a:txBody>
                    <a:bodyPr/>
                    <a:lstStyle/>
                    <a:p>
                      <a:pPr algn="ctr"/>
                      <a:r>
                        <a:rPr lang="zh-CN" altLang="en-US" dirty="0"/>
                        <a:t>预测床位数</a:t>
                      </a:r>
                      <a:endParaRPr lang="zh-CN" altLang="en-US" dirty="0"/>
                    </a:p>
                  </a:txBody>
                  <a:tcPr anchor="ctr"/>
                </a:tc>
                <a:tc>
                  <a:txBody>
                    <a:bodyPr/>
                    <a:lstStyle/>
                    <a:p>
                      <a:pPr algn="ctr"/>
                      <a:r>
                        <a:rPr lang="zh-CN" altLang="en-US" dirty="0"/>
                        <a:t>床位缺口</a:t>
                      </a:r>
                      <a:endParaRPr lang="zh-CN" altLang="en-US" dirty="0"/>
                    </a:p>
                  </a:txBody>
                  <a:tcPr anchor="ctr"/>
                </a:tc>
              </a:tr>
              <a:tr h="604185">
                <a:tc>
                  <a:txBody>
                    <a:bodyPr/>
                    <a:lstStyle/>
                    <a:p>
                      <a:pPr algn="ctr"/>
                      <a:r>
                        <a:rPr lang="en-US" altLang="zh-CN" dirty="0"/>
                        <a:t>2019</a:t>
                      </a:r>
                      <a:endParaRPr lang="zh-CN" altLang="en-US" dirty="0"/>
                    </a:p>
                  </a:txBody>
                  <a:tcPr anchor="ctr"/>
                </a:tc>
                <a:tc>
                  <a:txBody>
                    <a:bodyPr/>
                    <a:lstStyle/>
                    <a:p>
                      <a:pPr algn="ctr"/>
                      <a:r>
                        <a:rPr lang="en-US" altLang="zh-CN" dirty="0"/>
                        <a:t>13010.4</a:t>
                      </a:r>
                      <a:endParaRPr lang="zh-CN" altLang="en-US" dirty="0"/>
                    </a:p>
                  </a:txBody>
                  <a:tcPr anchor="ctr"/>
                </a:tc>
                <a:tc>
                  <a:txBody>
                    <a:bodyPr/>
                    <a:lstStyle/>
                    <a:p>
                      <a:pPr algn="ctr"/>
                      <a:r>
                        <a:rPr lang="en-US" altLang="zh-CN" dirty="0"/>
                        <a:t>1431.8986</a:t>
                      </a:r>
                      <a:endParaRPr lang="zh-CN" altLang="en-US" dirty="0"/>
                    </a:p>
                  </a:txBody>
                  <a:tcPr anchor="ctr"/>
                </a:tc>
                <a:tc>
                  <a:txBody>
                    <a:bodyPr/>
                    <a:lstStyle/>
                    <a:p>
                      <a:pPr algn="ctr"/>
                      <a:r>
                        <a:rPr lang="en-US" altLang="zh-CN" dirty="0"/>
                        <a:t>829.6492</a:t>
                      </a:r>
                      <a:endParaRPr lang="zh-CN" altLang="en-US" dirty="0"/>
                    </a:p>
                  </a:txBody>
                  <a:tcPr anchor="ctr"/>
                </a:tc>
                <a:tc>
                  <a:txBody>
                    <a:bodyPr/>
                    <a:lstStyle/>
                    <a:p>
                      <a:pPr algn="ctr"/>
                      <a:r>
                        <a:rPr lang="en-US" altLang="zh-CN" dirty="0"/>
                        <a:t>602.2494</a:t>
                      </a:r>
                      <a:endParaRPr lang="zh-CN" altLang="en-US" dirty="0"/>
                    </a:p>
                  </a:txBody>
                  <a:tcPr anchor="ctr"/>
                </a:tc>
              </a:tr>
              <a:tr h="604185">
                <a:tc>
                  <a:txBody>
                    <a:bodyPr/>
                    <a:lstStyle/>
                    <a:p>
                      <a:pPr algn="ctr"/>
                      <a:r>
                        <a:rPr lang="en-US" altLang="zh-CN" dirty="0"/>
                        <a:t>2020</a:t>
                      </a:r>
                      <a:endParaRPr lang="zh-CN" altLang="en-US" dirty="0"/>
                    </a:p>
                  </a:txBody>
                  <a:tcPr anchor="ctr"/>
                </a:tc>
                <a:tc>
                  <a:txBody>
                    <a:bodyPr/>
                    <a:lstStyle/>
                    <a:p>
                      <a:pPr algn="ctr"/>
                      <a:r>
                        <a:rPr lang="en-US" altLang="zh-CN" dirty="0"/>
                        <a:t>15869.4</a:t>
                      </a:r>
                      <a:endParaRPr lang="zh-CN" altLang="en-US" dirty="0"/>
                    </a:p>
                  </a:txBody>
                  <a:tcPr anchor="ctr"/>
                </a:tc>
                <a:tc>
                  <a:txBody>
                    <a:bodyPr/>
                    <a:lstStyle/>
                    <a:p>
                      <a:pPr algn="ctr"/>
                      <a:r>
                        <a:rPr lang="en-US" altLang="zh-CN" dirty="0"/>
                        <a:t>1746.5544</a:t>
                      </a:r>
                      <a:endParaRPr lang="zh-CN" altLang="en-US" dirty="0"/>
                    </a:p>
                  </a:txBody>
                  <a:tcPr anchor="ctr"/>
                </a:tc>
                <a:tc>
                  <a:txBody>
                    <a:bodyPr/>
                    <a:lstStyle/>
                    <a:p>
                      <a:pPr algn="ctr"/>
                      <a:r>
                        <a:rPr lang="en-US" altLang="zh-CN" dirty="0"/>
                        <a:t>839.4951</a:t>
                      </a:r>
                      <a:endParaRPr lang="zh-CN" altLang="en-US" dirty="0"/>
                    </a:p>
                  </a:txBody>
                  <a:tcPr anchor="ctr"/>
                </a:tc>
                <a:tc>
                  <a:txBody>
                    <a:bodyPr/>
                    <a:lstStyle/>
                    <a:p>
                      <a:pPr algn="ctr"/>
                      <a:r>
                        <a:rPr lang="en-US" altLang="zh-CN" dirty="0"/>
                        <a:t>907.0593</a:t>
                      </a:r>
                      <a:endParaRPr lang="zh-CN" altLang="en-US" dirty="0"/>
                    </a:p>
                  </a:txBody>
                  <a:tcPr anchor="ctr"/>
                </a:tc>
              </a:tr>
              <a:tr h="604185">
                <a:tc>
                  <a:txBody>
                    <a:bodyPr/>
                    <a:lstStyle/>
                    <a:p>
                      <a:pPr algn="ctr"/>
                      <a:r>
                        <a:rPr lang="en-US" altLang="zh-CN" dirty="0"/>
                        <a:t>2021</a:t>
                      </a:r>
                      <a:endParaRPr lang="zh-CN" altLang="en-US" dirty="0"/>
                    </a:p>
                  </a:txBody>
                  <a:tcPr anchor="ctr"/>
                </a:tc>
                <a:tc>
                  <a:txBody>
                    <a:bodyPr/>
                    <a:lstStyle/>
                    <a:p>
                      <a:pPr algn="ctr"/>
                      <a:r>
                        <a:rPr lang="en-US" altLang="zh-CN" dirty="0"/>
                        <a:t>16089.2</a:t>
                      </a:r>
                      <a:endParaRPr lang="zh-CN" altLang="en-US" dirty="0"/>
                    </a:p>
                  </a:txBody>
                  <a:tcPr anchor="ctr"/>
                </a:tc>
                <a:tc>
                  <a:txBody>
                    <a:bodyPr/>
                    <a:lstStyle/>
                    <a:p>
                      <a:pPr algn="ctr"/>
                      <a:r>
                        <a:rPr lang="en-US" altLang="zh-CN" dirty="0"/>
                        <a:t>1770.7452</a:t>
                      </a:r>
                      <a:endParaRPr lang="zh-CN" altLang="en-US" dirty="0"/>
                    </a:p>
                  </a:txBody>
                  <a:tcPr anchor="ctr"/>
                </a:tc>
                <a:tc>
                  <a:txBody>
                    <a:bodyPr/>
                    <a:lstStyle/>
                    <a:p>
                      <a:pPr algn="ctr"/>
                      <a:r>
                        <a:rPr lang="en-US" altLang="zh-CN" dirty="0"/>
                        <a:t>854.7052</a:t>
                      </a:r>
                      <a:endParaRPr lang="en-US" altLang="zh-CN" dirty="0"/>
                    </a:p>
                  </a:txBody>
                  <a:tcPr anchor="ctr"/>
                </a:tc>
                <a:tc>
                  <a:txBody>
                    <a:bodyPr/>
                    <a:lstStyle/>
                    <a:p>
                      <a:pPr algn="ctr"/>
                      <a:r>
                        <a:rPr lang="en-US" altLang="zh-CN" dirty="0"/>
                        <a:t>916.04</a:t>
                      </a:r>
                      <a:endParaRPr lang="en-US" altLang="zh-CN" dirty="0"/>
                    </a:p>
                  </a:txBody>
                  <a:tcPr anchor="ctr"/>
                </a:tc>
              </a:tr>
              <a:tr h="604185">
                <a:tc>
                  <a:txBody>
                    <a:bodyPr/>
                    <a:lstStyle/>
                    <a:p>
                      <a:pPr algn="ctr"/>
                      <a:r>
                        <a:rPr lang="en-US" altLang="zh-CN" dirty="0"/>
                        <a:t>2022</a:t>
                      </a:r>
                      <a:endParaRPr lang="zh-CN" altLang="en-US" dirty="0"/>
                    </a:p>
                  </a:txBody>
                  <a:tcPr anchor="ctr"/>
                </a:tc>
                <a:tc>
                  <a:txBody>
                    <a:bodyPr/>
                    <a:lstStyle/>
                    <a:p>
                      <a:pPr algn="ctr"/>
                      <a:r>
                        <a:rPr lang="en-US" altLang="zh-CN" dirty="0"/>
                        <a:t>16892.3</a:t>
                      </a:r>
                      <a:endParaRPr lang="zh-CN" altLang="en-US" dirty="0"/>
                    </a:p>
                  </a:txBody>
                  <a:tcPr anchor="ctr"/>
                </a:tc>
                <a:tc>
                  <a:txBody>
                    <a:bodyPr/>
                    <a:lstStyle/>
                    <a:p>
                      <a:pPr algn="ctr"/>
                      <a:r>
                        <a:rPr lang="en-US" altLang="zh-CN" dirty="0"/>
                        <a:t>1859.1328</a:t>
                      </a:r>
                      <a:endParaRPr lang="zh-CN" altLang="en-US" dirty="0"/>
                    </a:p>
                  </a:txBody>
                  <a:tcPr anchor="ctr"/>
                </a:tc>
                <a:tc>
                  <a:txBody>
                    <a:bodyPr/>
                    <a:lstStyle/>
                    <a:p>
                      <a:pPr algn="ctr"/>
                      <a:r>
                        <a:rPr lang="en-US" altLang="zh-CN" dirty="0"/>
                        <a:t>873.6887</a:t>
                      </a:r>
                      <a:endParaRPr lang="zh-CN" altLang="en-US" dirty="0"/>
                    </a:p>
                  </a:txBody>
                  <a:tcPr anchor="ctr"/>
                </a:tc>
                <a:tc>
                  <a:txBody>
                    <a:bodyPr/>
                    <a:lstStyle/>
                    <a:p>
                      <a:pPr algn="ctr"/>
                      <a:r>
                        <a:rPr lang="en-US" altLang="zh-CN" dirty="0"/>
                        <a:t>985.4441</a:t>
                      </a:r>
                      <a:endParaRPr lang="zh-CN" altLang="en-US" dirty="0"/>
                    </a:p>
                  </a:txBody>
                  <a:tcPr anchor="ctr"/>
                </a:tc>
              </a:tr>
              <a:tr h="604185">
                <a:tc>
                  <a:txBody>
                    <a:bodyPr/>
                    <a:lstStyle/>
                    <a:p>
                      <a:pPr algn="ctr"/>
                      <a:r>
                        <a:rPr lang="en-US" altLang="zh-CN" dirty="0"/>
                        <a:t>2023</a:t>
                      </a:r>
                      <a:endParaRPr lang="zh-CN" altLang="en-US" dirty="0"/>
                    </a:p>
                  </a:txBody>
                  <a:tcPr anchor="ctr"/>
                </a:tc>
                <a:tc>
                  <a:txBody>
                    <a:bodyPr/>
                    <a:lstStyle/>
                    <a:p>
                      <a:pPr algn="ctr"/>
                      <a:r>
                        <a:rPr lang="en-US" altLang="zh-CN" dirty="0"/>
                        <a:t>20703.3</a:t>
                      </a:r>
                      <a:endParaRPr lang="zh-CN" altLang="en-US" dirty="0"/>
                    </a:p>
                  </a:txBody>
                  <a:tcPr anchor="ctr"/>
                </a:tc>
                <a:tc>
                  <a:txBody>
                    <a:bodyPr/>
                    <a:lstStyle/>
                    <a:p>
                      <a:pPr algn="ctr"/>
                      <a:r>
                        <a:rPr lang="en-US" altLang="zh-CN" dirty="0"/>
                        <a:t>2278.5638</a:t>
                      </a:r>
                      <a:endParaRPr lang="zh-CN" altLang="en-US" dirty="0"/>
                    </a:p>
                  </a:txBody>
                  <a:tcPr anchor="ctr"/>
                </a:tc>
                <a:tc>
                  <a:txBody>
                    <a:bodyPr/>
                    <a:lstStyle/>
                    <a:p>
                      <a:pPr algn="ctr"/>
                      <a:r>
                        <a:rPr lang="en-US" altLang="zh-CN" dirty="0"/>
                        <a:t>893.2020</a:t>
                      </a:r>
                      <a:endParaRPr lang="zh-CN" altLang="en-US" dirty="0"/>
                    </a:p>
                  </a:txBody>
                  <a:tcPr anchor="ctr"/>
                </a:tc>
                <a:tc>
                  <a:txBody>
                    <a:bodyPr/>
                    <a:lstStyle/>
                    <a:p>
                      <a:pPr algn="ctr"/>
                      <a:r>
                        <a:rPr lang="en-US" altLang="zh-CN" dirty="0"/>
                        <a:t>1385.3618</a:t>
                      </a:r>
                      <a:endParaRPr lang="zh-CN" altLang="en-US" dirty="0"/>
                    </a:p>
                  </a:txBody>
                  <a:tcPr anchor="ctr"/>
                </a:tc>
              </a:tr>
            </a:tbl>
          </a:graphicData>
        </a:graphic>
      </p:graphicFrame>
      <p:sp>
        <p:nvSpPr>
          <p:cNvPr id="5" name="文本框 4"/>
          <p:cNvSpPr txBox="1"/>
          <p:nvPr/>
        </p:nvSpPr>
        <p:spPr>
          <a:xfrm>
            <a:off x="1213485" y="1268095"/>
            <a:ext cx="9763760" cy="1322070"/>
          </a:xfrm>
          <a:prstGeom prst="rect">
            <a:avLst/>
          </a:prstGeom>
          <a:noFill/>
        </p:spPr>
        <p:txBody>
          <a:bodyPr wrap="square" rtlCol="0">
            <a:spAutoFit/>
          </a:bodyPr>
          <a:lstStyle/>
          <a:p>
            <a:r>
              <a:rPr lang="en-US" altLang="zh-CN" sz="2000" dirty="0">
                <a:solidFill>
                  <a:srgbClr val="485766"/>
                </a:solidFill>
                <a:latin typeface="黑体" panose="02010609060101010101" charset="-122"/>
                <a:ea typeface="黑体" panose="02010609060101010101" charset="-122"/>
              </a:rPr>
              <a:t>    </a:t>
            </a:r>
            <a:r>
              <a:rPr lang="zh-CN" altLang="en-US" sz="2000" dirty="0">
                <a:solidFill>
                  <a:srgbClr val="485766"/>
                </a:solidFill>
                <a:latin typeface="黑体" panose="02010609060101010101" charset="-122"/>
                <a:ea typeface="黑体" panose="02010609060101010101" charset="-122"/>
              </a:rPr>
              <a:t>目前我国机构养老的供给与需求之间存在着突出的结构性矛盾，老年人入住养老机构的需求十分迫切，养老服务行业存在巨大的市场缺口，严重供不应求。</a:t>
            </a:r>
            <a:endParaRPr lang="zh-CN" altLang="en-US" sz="2000" dirty="0">
              <a:solidFill>
                <a:srgbClr val="485766"/>
              </a:solidFill>
              <a:latin typeface="黑体" panose="02010609060101010101" charset="-122"/>
              <a:ea typeface="黑体" panose="02010609060101010101" charset="-122"/>
            </a:endParaRPr>
          </a:p>
          <a:p>
            <a:r>
              <a:rPr lang="zh-CN" altLang="en-US" sz="2000" dirty="0">
                <a:solidFill>
                  <a:srgbClr val="485766"/>
                </a:solidFill>
                <a:latin typeface="黑体" panose="02010609060101010101" charset="-122"/>
                <a:ea typeface="黑体" panose="02010609060101010101" charset="-122"/>
              </a:rPr>
              <a:t>故我们用床位缺口值（预测得到的需求量和有意愿入住的老年人口数量的差值）来衡量商机。缺口越大，潜在的商机就越大。</a:t>
            </a:r>
            <a:endParaRPr lang="zh-CN" altLang="en-US" sz="2000" dirty="0">
              <a:solidFill>
                <a:srgbClr val="485766"/>
              </a:solidFill>
              <a:latin typeface="黑体" panose="02010609060101010101" charset="-122"/>
              <a:ea typeface="黑体" panose="02010609060101010101" charset="-122"/>
            </a:endParaRPr>
          </a:p>
        </p:txBody>
      </p:sp>
    </p:spTree>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86955"/>
            <a:ext cx="3444158" cy="985154"/>
            <a:chOff x="0" y="174039"/>
            <a:chExt cx="3444158" cy="985154"/>
          </a:xfrm>
        </p:grpSpPr>
        <p:sp>
          <p:nvSpPr>
            <p:cNvPr id="35" name="文本框 34"/>
            <p:cNvSpPr txBox="1"/>
            <p:nvPr/>
          </p:nvSpPr>
          <p:spPr>
            <a:xfrm>
              <a:off x="267877" y="174039"/>
              <a:ext cx="3176281" cy="645160"/>
            </a:xfrm>
            <a:prstGeom prst="rect">
              <a:avLst/>
            </a:prstGeom>
            <a:noFill/>
          </p:spPr>
          <p:txBody>
            <a:bodyPr wrap="square" rtlCol="0">
              <a:spAutoFit/>
            </a:bodyPr>
            <a:lstStyle/>
            <a:p>
              <a:r>
                <a:rPr lang="zh-CN" altLang="zh-HK" sz="3600" b="1" dirty="0">
                  <a:solidFill>
                    <a:srgbClr val="2E75B6"/>
                  </a:solidFill>
                  <a:latin typeface="Times New Roman" panose="02020603050405020304" charset="0"/>
                  <a:ea typeface="黑体" panose="02010609060101010101" charset="-122"/>
                </a:rPr>
                <a:t>背景调查</a:t>
              </a:r>
              <a:endParaRPr lang="zh-CN" altLang="zh-HK" sz="3600" b="1" dirty="0">
                <a:solidFill>
                  <a:srgbClr val="2E75B6"/>
                </a:solidFill>
                <a:latin typeface="Times New Roman" panose="02020603050405020304" charset="0"/>
                <a:ea typeface="黑体" panose="02010609060101010101" charset="-122"/>
              </a:endParaRPr>
            </a:p>
          </p:txBody>
        </p:sp>
        <p:sp>
          <p:nvSpPr>
            <p:cNvPr id="36" name="文本框 35"/>
            <p:cNvSpPr txBox="1"/>
            <p:nvPr/>
          </p:nvSpPr>
          <p:spPr>
            <a:xfrm>
              <a:off x="267877" y="760413"/>
              <a:ext cx="2620469" cy="398780"/>
            </a:xfrm>
            <a:prstGeom prst="rect">
              <a:avLst/>
            </a:prstGeom>
            <a:noFill/>
          </p:spPr>
          <p:txBody>
            <a:bodyPr wrap="square" rtlCol="0">
              <a:spAutoFit/>
            </a:bodyPr>
            <a:lstStyle/>
            <a:p>
              <a:r>
                <a:rPr lang="zh-CN" altLang="en-US" sz="2000" b="1" dirty="0">
                  <a:solidFill>
                    <a:srgbClr val="485766"/>
                  </a:solidFill>
                  <a:latin typeface="Times New Roman" panose="02020603050405020304" charset="0"/>
                  <a:ea typeface="黑体" panose="02010609060101010101" charset="-122"/>
                </a:rPr>
                <a:t>养老问题</a:t>
              </a:r>
              <a:endParaRPr lang="zh-CN" altLang="en-US" sz="2000" b="1" dirty="0">
                <a:solidFill>
                  <a:srgbClr val="485766"/>
                </a:solidFill>
                <a:latin typeface="Times New Roman" panose="02020603050405020304" charset="0"/>
                <a:ea typeface="黑体" panose="02010609060101010101"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grpSp>
      <p:pic>
        <p:nvPicPr>
          <p:cNvPr id="2" name="图片 1" descr="5"/>
          <p:cNvPicPr>
            <a:picLocks noChangeAspect="1"/>
          </p:cNvPicPr>
          <p:nvPr/>
        </p:nvPicPr>
        <p:blipFill>
          <a:blip r:embed="rId1"/>
          <a:stretch>
            <a:fillRect/>
          </a:stretch>
        </p:blipFill>
        <p:spPr>
          <a:xfrm>
            <a:off x="487045" y="1293495"/>
            <a:ext cx="7411720" cy="3544570"/>
          </a:xfrm>
          <a:prstGeom prst="rect">
            <a:avLst/>
          </a:prstGeom>
        </p:spPr>
      </p:pic>
      <p:sp>
        <p:nvSpPr>
          <p:cNvPr id="3" name="文本框 2"/>
          <p:cNvSpPr txBox="1"/>
          <p:nvPr/>
        </p:nvSpPr>
        <p:spPr>
          <a:xfrm>
            <a:off x="8349615" y="1263650"/>
            <a:ext cx="3503295" cy="2676525"/>
          </a:xfrm>
          <a:prstGeom prst="rect">
            <a:avLst/>
          </a:prstGeom>
          <a:noFill/>
        </p:spPr>
        <p:txBody>
          <a:bodyPr wrap="square" rtlCol="0">
            <a:spAutoFit/>
          </a:bodyPr>
          <a:p>
            <a:r>
              <a:rPr lang="en-US" altLang="zh-CN" sz="2400">
                <a:solidFill>
                  <a:srgbClr val="485766"/>
                </a:solidFill>
                <a:latin typeface="Times New Roman" panose="02020603050405020304" charset="0"/>
                <a:ea typeface="黑体" panose="02010609060101010101" charset="-122"/>
              </a:rPr>
              <a:t>    </a:t>
            </a:r>
            <a:r>
              <a:rPr lang="zh-CN" altLang="en-US" sz="2400">
                <a:solidFill>
                  <a:srgbClr val="485766"/>
                </a:solidFill>
                <a:latin typeface="Times New Roman" panose="02020603050405020304" charset="0"/>
                <a:ea typeface="黑体" panose="02010609060101010101" charset="-122"/>
              </a:rPr>
              <a:t>20 世纪 90 年代以来，中国的老龄化进程加快，预计到 2040 年，65 岁及以上老年人口占总人口的比例将超过 20%，80 岁及以上高龄老人将增加到 7400 多万人。</a:t>
            </a:r>
            <a:endParaRPr lang="zh-CN" altLang="en-US" sz="2400">
              <a:solidFill>
                <a:srgbClr val="485766"/>
              </a:solidFill>
              <a:latin typeface="Times New Roman" panose="02020603050405020304" charset="0"/>
              <a:ea typeface="黑体" panose="02010609060101010101" charset="-122"/>
            </a:endParaRPr>
          </a:p>
        </p:txBody>
      </p:sp>
      <p:sp>
        <p:nvSpPr>
          <p:cNvPr id="4" name="文本框 3"/>
          <p:cNvSpPr txBox="1"/>
          <p:nvPr/>
        </p:nvSpPr>
        <p:spPr>
          <a:xfrm>
            <a:off x="501650" y="5076190"/>
            <a:ext cx="11097895" cy="1198880"/>
          </a:xfrm>
          <a:prstGeom prst="rect">
            <a:avLst/>
          </a:prstGeom>
          <a:noFill/>
        </p:spPr>
        <p:txBody>
          <a:bodyPr wrap="square" rtlCol="0">
            <a:spAutoFit/>
          </a:bodyPr>
          <a:p>
            <a:r>
              <a:rPr lang="en-US" altLang="zh-CN" sz="2400">
                <a:solidFill>
                  <a:srgbClr val="485766"/>
                </a:solidFill>
                <a:latin typeface="Times New Roman" panose="02020603050405020304" charset="0"/>
                <a:ea typeface="黑体" panose="02010609060101010101" charset="-122"/>
              </a:rPr>
              <a:t>    </a:t>
            </a:r>
            <a:r>
              <a:rPr lang="zh-CN" altLang="en-US" sz="2400">
                <a:solidFill>
                  <a:srgbClr val="485766"/>
                </a:solidFill>
                <a:latin typeface="Times New Roman" panose="02020603050405020304" charset="0"/>
                <a:ea typeface="黑体" panose="02010609060101010101" charset="-122"/>
              </a:rPr>
              <a:t>我国目前主要以家庭养老、社区养老、机构养老为主，养老事业和养老服务还存在着发展不平衡不充分的问题，现有养老床位供不应求。因此，增加养老服务床位是一个亟待解决的现实问题。</a:t>
            </a:r>
            <a:endParaRPr lang="zh-CN" altLang="en-US" sz="2400">
              <a:solidFill>
                <a:srgbClr val="485766"/>
              </a:solidFill>
              <a:latin typeface="Times New Roman" panose="02020603050405020304" charset="0"/>
              <a:ea typeface="黑体" panose="02010609060101010101" charset="-122"/>
            </a:endParaRPr>
          </a:p>
        </p:txBody>
      </p:sp>
    </p:spTree>
  </p:cSld>
  <p:clrMapOvr>
    <a:masterClrMapping/>
  </p:clrMapOvr>
  <p:transition>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59654" y="86955"/>
            <a:ext cx="3726546" cy="986484"/>
            <a:chOff x="0" y="174039"/>
            <a:chExt cx="3726546" cy="986484"/>
          </a:xfrm>
        </p:grpSpPr>
        <p:sp>
          <p:nvSpPr>
            <p:cNvPr id="12" name="文本框 11"/>
            <p:cNvSpPr txBox="1"/>
            <p:nvPr/>
          </p:nvSpPr>
          <p:spPr>
            <a:xfrm>
              <a:off x="267877" y="174039"/>
              <a:ext cx="3176281" cy="523220"/>
            </a:xfrm>
            <a:prstGeom prst="rect">
              <a:avLst/>
            </a:prstGeom>
            <a:noFill/>
          </p:spPr>
          <p:txBody>
            <a:bodyPr wrap="square" rtlCol="0">
              <a:spAutoFit/>
            </a:bodyPr>
            <a:lstStyle/>
            <a:p>
              <a:r>
                <a:rPr lang="zh-CN" altLang="en-US" sz="2800" b="1" spc="300" dirty="0">
                  <a:solidFill>
                    <a:srgbClr val="2E75B6"/>
                  </a:solidFill>
                  <a:latin typeface="微软雅黑" panose="020B0503020204020204" pitchFamily="34" charset="-122"/>
                  <a:ea typeface="微软雅黑" panose="020B0503020204020204" pitchFamily="34" charset="-122"/>
                </a:rPr>
                <a:t>养老服务“商机”</a:t>
              </a:r>
              <a:endParaRPr lang="zh-HK" altLang="en-US" sz="2800" b="1" spc="300" dirty="0">
                <a:solidFill>
                  <a:srgbClr val="2E75B6"/>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67877" y="760413"/>
              <a:ext cx="3458669" cy="400110"/>
            </a:xfrm>
            <a:prstGeom prst="rect">
              <a:avLst/>
            </a:prstGeom>
            <a:noFill/>
          </p:spPr>
          <p:txBody>
            <a:bodyPr wrap="square" rtlCol="0">
              <a:spAutoFit/>
            </a:bodyPr>
            <a:lstStyle/>
            <a:p>
              <a:r>
                <a:rPr lang="zh-CN" altLang="en-US" sz="2000" b="1" spc="300" dirty="0">
                  <a:solidFill>
                    <a:srgbClr val="485766"/>
                  </a:solidFill>
                  <a:latin typeface="微软雅黑" panose="020B0503020204020204" pitchFamily="34" charset="-122"/>
                  <a:ea typeface="微软雅黑" panose="020B0503020204020204" pitchFamily="34" charset="-122"/>
                </a:rPr>
                <a:t>社会问题及经济问题分析</a:t>
              </a:r>
              <a:endParaRPr lang="zh-HK" altLang="en-US" sz="2000" b="1" spc="300" dirty="0">
                <a:solidFill>
                  <a:srgbClr val="485766"/>
                </a:solidFill>
                <a:latin typeface="微软雅黑" panose="020B0503020204020204" pitchFamily="34" charset="-122"/>
                <a:ea typeface="微软雅黑" panose="020B0503020204020204" pitchFamily="34" charset="-122"/>
              </a:endParaRPr>
            </a:p>
          </p:txBody>
        </p:sp>
        <p:sp>
          <p:nvSpPr>
            <p:cNvPr id="14" name="矩形 13"/>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mc:AlternateContent xmlns:mc="http://schemas.openxmlformats.org/markup-compatibility/2006">
        <mc:Choice xmlns:a14="http://schemas.microsoft.com/office/drawing/2010/main" Requires="a14">
          <p:sp>
            <p:nvSpPr>
              <p:cNvPr id="4" name="文本框 3"/>
              <p:cNvSpPr txBox="1"/>
              <p:nvPr/>
            </p:nvSpPr>
            <p:spPr>
              <a:xfrm>
                <a:off x="4021821" y="300290"/>
                <a:ext cx="7953375" cy="6472555"/>
              </a:xfrm>
              <a:prstGeom prst="rect">
                <a:avLst/>
              </a:prstGeom>
              <a:noFill/>
            </p:spPr>
            <p:txBody>
              <a:bodyPr wrap="square" rtlCol="0">
                <a:spAutoFit/>
              </a:bodyPr>
              <a:lstStyle/>
              <a:p>
                <a:r>
                  <a:rPr lang="zh-CN" altLang="en-US" dirty="0">
                    <a:solidFill>
                      <a:srgbClr val="485766"/>
                    </a:solidFill>
                    <a:uFillTx/>
                    <a:latin typeface="Times New Roman" panose="02020603050405020304" charset="0"/>
                    <a:ea typeface="黑体" panose="02010609060101010101" charset="-122"/>
                  </a:rPr>
                  <a:t>设某养老机构有 </a:t>
                </a:r>
                <a:r>
                  <a:rPr lang="en-US" altLang="zh-CN" dirty="0">
                    <a:solidFill>
                      <a:srgbClr val="485766"/>
                    </a:solidFill>
                    <a:uFillTx/>
                    <a:latin typeface="Times New Roman" panose="02020603050405020304" charset="0"/>
                    <a:ea typeface="黑体" panose="02010609060101010101" charset="-122"/>
                  </a:rPr>
                  <a:t>x </a:t>
                </a:r>
                <a:r>
                  <a:rPr lang="zh-CN" altLang="en-US" dirty="0">
                    <a:solidFill>
                      <a:srgbClr val="485766"/>
                    </a:solidFill>
                    <a:uFillTx/>
                    <a:latin typeface="Times New Roman" panose="02020603050405020304" charset="0"/>
                    <a:ea typeface="黑体" panose="02010609060101010101" charset="-122"/>
                  </a:rPr>
                  <a:t>张床。 </a:t>
                </a:r>
                <a:endParaRPr lang="en-US" altLang="zh-CN" dirty="0">
                  <a:solidFill>
                    <a:srgbClr val="485766"/>
                  </a:solidFill>
                  <a:uFillTx/>
                  <a:latin typeface="Times New Roman" panose="02020603050405020304" charset="0"/>
                  <a:ea typeface="黑体" panose="02010609060101010101" charset="-122"/>
                </a:endParaRPr>
              </a:p>
              <a:p>
                <a:r>
                  <a:rPr lang="zh-CN" altLang="en-US" b="1" dirty="0">
                    <a:solidFill>
                      <a:srgbClr val="485766"/>
                    </a:solidFill>
                    <a:uFillTx/>
                    <a:latin typeface="Times New Roman" panose="02020603050405020304" charset="0"/>
                    <a:ea typeface="黑体" panose="02010609060101010101" charset="-122"/>
                  </a:rPr>
                  <a:t>    收入</a:t>
                </a:r>
                <a:r>
                  <a:rPr lang="zh-CN" altLang="en-US" dirty="0">
                    <a:solidFill>
                      <a:srgbClr val="485766"/>
                    </a:solidFill>
                    <a:uFillTx/>
                    <a:latin typeface="Times New Roman" panose="02020603050405020304" charset="0"/>
                    <a:ea typeface="黑体" panose="02010609060101010101" charset="-122"/>
                  </a:rPr>
                  <a:t> 机构的收入来源主要有经营收入、政府补贴和社会捐赠。我们在这里将政府补贴和社会捐赠作为常量，记为 </a:t>
                </a:r>
                <a:r>
                  <a:rPr lang="en-US" altLang="zh-CN" dirty="0">
                    <a:solidFill>
                      <a:srgbClr val="485766"/>
                    </a:solidFill>
                    <a:uFillTx/>
                    <a:latin typeface="Times New Roman" panose="02020603050405020304" charset="0"/>
                    <a:ea typeface="黑体" panose="02010609060101010101" charset="-122"/>
                  </a:rPr>
                  <a:t>c </a:t>
                </a:r>
                <a:r>
                  <a:rPr lang="zh-CN" altLang="en-US" dirty="0">
                    <a:solidFill>
                      <a:srgbClr val="485766"/>
                    </a:solidFill>
                    <a:uFillTx/>
                    <a:latin typeface="Times New Roman" panose="02020603050405020304" charset="0"/>
                    <a:ea typeface="黑体" panose="02010609060101010101" charset="-122"/>
                  </a:rPr>
                  <a:t>元每人每月。</a:t>
                </a:r>
                <a:r>
                  <a:rPr lang="en-US" altLang="zh-CN" dirty="0">
                    <a:solidFill>
                      <a:srgbClr val="485766"/>
                    </a:solidFill>
                    <a:uFillTx/>
                    <a:latin typeface="Times New Roman" panose="02020603050405020304" charset="0"/>
                    <a:ea typeface="黑体" panose="02010609060101010101" charset="-122"/>
                  </a:rPr>
                  <a:t>80 </a:t>
                </a:r>
                <a:r>
                  <a:rPr lang="zh-CN" altLang="en-US" dirty="0">
                    <a:solidFill>
                      <a:srgbClr val="485766"/>
                    </a:solidFill>
                    <a:uFillTx/>
                    <a:latin typeface="Times New Roman" panose="02020603050405020304" charset="0"/>
                    <a:ea typeface="黑体" panose="02010609060101010101" charset="-122"/>
                  </a:rPr>
                  <a:t>床规模的养老机构按照按社会平均退休工资水平的 </a:t>
                </a:r>
                <a:r>
                  <a:rPr lang="en-US" altLang="zh-CN" dirty="0">
                    <a:solidFill>
                      <a:srgbClr val="485766"/>
                    </a:solidFill>
                    <a:uFillTx/>
                    <a:latin typeface="Times New Roman" panose="02020603050405020304" charset="0"/>
                    <a:ea typeface="黑体" panose="02010609060101010101" charset="-122"/>
                  </a:rPr>
                  <a:t>80% </a:t>
                </a:r>
                <a:r>
                  <a:rPr lang="zh-CN" altLang="en-US" dirty="0">
                    <a:solidFill>
                      <a:srgbClr val="485766"/>
                    </a:solidFill>
                    <a:uFillTx/>
                    <a:latin typeface="Times New Roman" panose="02020603050405020304" charset="0"/>
                    <a:ea typeface="黑体" panose="02010609060101010101" charset="-122"/>
                  </a:rPr>
                  <a:t>定价，</a:t>
                </a:r>
                <a:r>
                  <a:rPr lang="en-US" altLang="zh-CN" dirty="0">
                    <a:solidFill>
                      <a:srgbClr val="485766"/>
                    </a:solidFill>
                    <a:uFillTx/>
                    <a:latin typeface="Times New Roman" panose="02020603050405020304" charset="0"/>
                    <a:ea typeface="黑体" panose="02010609060101010101" charset="-122"/>
                  </a:rPr>
                  <a:t>150 </a:t>
                </a:r>
                <a:r>
                  <a:rPr lang="zh-CN" altLang="en-US" dirty="0">
                    <a:solidFill>
                      <a:srgbClr val="485766"/>
                    </a:solidFill>
                    <a:uFillTx/>
                    <a:latin typeface="Times New Roman" panose="02020603050405020304" charset="0"/>
                    <a:ea typeface="黑体" panose="02010609060101010101" charset="-122"/>
                  </a:rPr>
                  <a:t>床规模的养老机构按照社会平均退休工资的 </a:t>
                </a:r>
                <a:r>
                  <a:rPr lang="en-US" altLang="zh-CN" dirty="0">
                    <a:solidFill>
                      <a:srgbClr val="485766"/>
                    </a:solidFill>
                    <a:uFillTx/>
                    <a:latin typeface="Times New Roman" panose="02020603050405020304" charset="0"/>
                    <a:ea typeface="黑体" panose="02010609060101010101" charset="-122"/>
                  </a:rPr>
                  <a:t>50% </a:t>
                </a:r>
                <a:r>
                  <a:rPr lang="zh-CN" altLang="en-US" dirty="0">
                    <a:solidFill>
                      <a:srgbClr val="485766"/>
                    </a:solidFill>
                    <a:uFillTx/>
                    <a:latin typeface="Times New Roman" panose="02020603050405020304" charset="0"/>
                    <a:ea typeface="黑体" panose="02010609060101010101" charset="-122"/>
                  </a:rPr>
                  <a:t>定价，记某地区平均退休工资为 </a:t>
                </a:r>
                <a:r>
                  <a:rPr lang="en-US" altLang="zh-CN" dirty="0">
                    <a:solidFill>
                      <a:srgbClr val="485766"/>
                    </a:solidFill>
                    <a:uFillTx/>
                    <a:latin typeface="Times New Roman" panose="02020603050405020304" charset="0"/>
                    <a:ea typeface="黑体" panose="02010609060101010101" charset="-122"/>
                  </a:rPr>
                  <a:t>a </a:t>
                </a:r>
                <a:r>
                  <a:rPr lang="zh-CN" altLang="en-US" dirty="0">
                    <a:solidFill>
                      <a:srgbClr val="485766"/>
                    </a:solidFill>
                    <a:uFillTx/>
                    <a:latin typeface="Times New Roman" panose="02020603050405020304" charset="0"/>
                    <a:ea typeface="黑体" panose="02010609060101010101" charset="-122"/>
                  </a:rPr>
                  <a:t>元每人每月，则 </a:t>
                </a:r>
                <a:r>
                  <a:rPr lang="en-US" altLang="zh-CN" dirty="0">
                    <a:solidFill>
                      <a:srgbClr val="485766"/>
                    </a:solidFill>
                    <a:uFillTx/>
                    <a:latin typeface="Times New Roman" panose="02020603050405020304" charset="0"/>
                    <a:ea typeface="黑体" panose="02010609060101010101" charset="-122"/>
                  </a:rPr>
                  <a:t>x </a:t>
                </a:r>
                <a:r>
                  <a:rPr lang="zh-CN" altLang="en-US" dirty="0">
                    <a:solidFill>
                      <a:srgbClr val="485766"/>
                    </a:solidFill>
                    <a:uFillTx/>
                    <a:latin typeface="Times New Roman" panose="02020603050405020304" charset="0"/>
                    <a:ea typeface="黑体" panose="02010609060101010101" charset="-122"/>
                  </a:rPr>
                  <a:t>床规模的养老机构的定价为 </a:t>
                </a:r>
                <a14:m>
                  <m:oMath xmlns:m="http://schemas.openxmlformats.org/officeDocument/2006/math">
                    <m:r>
                      <a:rPr lang="en-US" altLang="zh-CN" i="1" dirty="0" smtClean="0">
                        <a:solidFill>
                          <a:srgbClr val="485766"/>
                        </a:solidFill>
                        <a:uFillTx/>
                        <a:latin typeface="Cambria Math" panose="02040503050406030204" pitchFamily="18" charset="0"/>
                        <a:ea typeface="MS Mincho" charset="0"/>
                        <a:cs typeface="Cambria Math" panose="02040503050406030204" pitchFamily="18" charset="0"/>
                      </a:rPr>
                      <m:t> </m:t>
                    </m:r>
                    <m:r>
                      <a:rPr lang="en-US" altLang="zh-CN" b="0" i="1" dirty="0" smtClean="0">
                        <a:solidFill>
                          <a:srgbClr val="485766"/>
                        </a:solidFill>
                        <a:uFillTx/>
                        <a:latin typeface="Cambria Math" panose="02040503050406030204" pitchFamily="18" charset="0"/>
                        <a:ea typeface="MS Mincho" charset="0"/>
                        <a:cs typeface="Cambria Math" panose="02040503050406030204" pitchFamily="18" charset="0"/>
                      </a:rPr>
                      <m:t>                                             </m:t>
                    </m:r>
                  </m:oMath>
                </a14:m>
                <a:r>
                  <a:rPr lang="zh-CN" altLang="en-US" dirty="0">
                    <a:solidFill>
                      <a:srgbClr val="485766"/>
                    </a:solidFill>
                    <a:uFillTx/>
                    <a:latin typeface="Times New Roman" panose="02020603050405020304" charset="0"/>
                    <a:ea typeface="黑体" panose="02010609060101010101" charset="-122"/>
                  </a:rPr>
                  <a:t>元每人每月。 </a:t>
                </a:r>
                <a:endParaRPr lang="en-US" altLang="zh-CN" dirty="0">
                  <a:solidFill>
                    <a:srgbClr val="485766"/>
                  </a:solidFill>
                  <a:uFillTx/>
                  <a:latin typeface="Times New Roman" panose="02020603050405020304" charset="0"/>
                  <a:ea typeface="黑体" panose="02010609060101010101" charset="-122"/>
                </a:endParaRPr>
              </a:p>
              <a:p>
                <a:r>
                  <a:rPr lang="zh-CN" altLang="en-US" b="1" dirty="0">
                    <a:solidFill>
                      <a:srgbClr val="485766"/>
                    </a:solidFill>
                    <a:uFillTx/>
                    <a:latin typeface="Times New Roman" panose="02020603050405020304" charset="0"/>
                    <a:ea typeface="黑体" panose="02010609060101010101" charset="-122"/>
                  </a:rPr>
                  <a:t>    成本</a:t>
                </a:r>
                <a:r>
                  <a:rPr lang="zh-CN" altLang="en-US" dirty="0">
                    <a:solidFill>
                      <a:srgbClr val="485766"/>
                    </a:solidFill>
                    <a:uFillTx/>
                    <a:latin typeface="Times New Roman" panose="02020603050405020304" charset="0"/>
                    <a:ea typeface="黑体" panose="02010609060101010101" charset="-122"/>
                  </a:rPr>
                  <a:t> </a:t>
                </a:r>
                <a:r>
                  <a:rPr lang="en-US" altLang="zh-CN" dirty="0">
                    <a:solidFill>
                      <a:srgbClr val="485766"/>
                    </a:solidFill>
                    <a:uFillTx/>
                    <a:latin typeface="Times New Roman" panose="02020603050405020304" charset="0"/>
                    <a:ea typeface="黑体" panose="02010609060101010101" charset="-122"/>
                  </a:rPr>
                  <a:t>80 </a:t>
                </a:r>
                <a:r>
                  <a:rPr lang="zh-CN" altLang="en-US" dirty="0">
                    <a:solidFill>
                      <a:srgbClr val="485766"/>
                    </a:solidFill>
                    <a:uFillTx/>
                    <a:latin typeface="Times New Roman" panose="02020603050405020304" charset="0"/>
                    <a:ea typeface="黑体" panose="02010609060101010101" charset="-122"/>
                  </a:rPr>
                  <a:t>张床规模的养老机构所需的固定成本记为 </a:t>
                </a:r>
                <a:r>
                  <a:rPr lang="en-US" altLang="zh-CN" dirty="0">
                    <a:solidFill>
                      <a:srgbClr val="485766"/>
                    </a:solidFill>
                    <a:uFillTx/>
                    <a:latin typeface="Times New Roman" panose="02020603050405020304" charset="0"/>
                    <a:ea typeface="黑体" panose="02010609060101010101" charset="-122"/>
                  </a:rPr>
                  <a:t>b </a:t>
                </a:r>
                <a:r>
                  <a:rPr lang="zh-CN" altLang="en-US" dirty="0">
                    <a:solidFill>
                      <a:srgbClr val="485766"/>
                    </a:solidFill>
                    <a:uFillTx/>
                    <a:latin typeface="Times New Roman" panose="02020603050405020304" charset="0"/>
                    <a:ea typeface="黑体" panose="02010609060101010101" charset="-122"/>
                  </a:rPr>
                  <a:t>元每月，则 </a:t>
                </a:r>
                <a:r>
                  <a:rPr lang="en-US" altLang="zh-CN" dirty="0">
                    <a:solidFill>
                      <a:srgbClr val="485766"/>
                    </a:solidFill>
                    <a:uFillTx/>
                    <a:latin typeface="Times New Roman" panose="02020603050405020304" charset="0"/>
                    <a:ea typeface="黑体" panose="02010609060101010101" charset="-122"/>
                  </a:rPr>
                  <a:t>x </a:t>
                </a:r>
                <a:r>
                  <a:rPr lang="zh-CN" altLang="en-US" dirty="0">
                    <a:solidFill>
                      <a:srgbClr val="485766"/>
                    </a:solidFill>
                    <a:uFillTx/>
                    <a:latin typeface="Times New Roman" panose="02020603050405020304" charset="0"/>
                    <a:ea typeface="黑体" panose="02010609060101010101" charset="-122"/>
                  </a:rPr>
                  <a:t>张床规模的养老机构所需的固定成本为 </a:t>
                </a:r>
                <a14:m>
                  <m:oMath xmlns:m="http://schemas.openxmlformats.org/officeDocument/2006/math">
                    <m:f>
                      <m:fPr>
                        <m:ctrlPr>
                          <a:rPr lang="en-US" altLang="zh-CN" i="1" dirty="0" smtClean="0">
                            <a:solidFill>
                              <a:srgbClr val="485766"/>
                            </a:solidFill>
                            <a:uFillTx/>
                            <a:latin typeface="Cambria Math" panose="02040503050406030204" pitchFamily="18" charset="0"/>
                            <a:ea typeface="黑体" panose="02010609060101010101" charset="-122"/>
                            <a:cs typeface="Cambria Math" panose="02040503050406030204" pitchFamily="18" charset="0"/>
                          </a:rPr>
                        </m:ctrlPr>
                      </m:fPr>
                      <m:num>
                        <m:r>
                          <m:rPr>
                            <m:sty m:val="p"/>
                          </m:rPr>
                          <a:rPr lang="en-US" altLang="zh-CN" i="1" dirty="0">
                            <a:solidFill>
                              <a:srgbClr val="485766"/>
                            </a:solidFill>
                            <a:uFillTx/>
                            <a:latin typeface="Cambria Math" panose="02040503050406030204" pitchFamily="18" charset="0"/>
                            <a:ea typeface="黑体" panose="02010609060101010101" charset="-122"/>
                            <a:cs typeface="Cambria Math" panose="02040503050406030204" pitchFamily="18" charset="0"/>
                          </a:rPr>
                          <m:t>bx</m:t>
                        </m:r>
                      </m:num>
                      <m:den>
                        <m:r>
                          <a:rPr lang="en-US" altLang="zh-CN" i="1" dirty="0">
                            <a:solidFill>
                              <a:srgbClr val="485766"/>
                            </a:solidFill>
                            <a:uFillTx/>
                            <a:latin typeface="Cambria Math" panose="02040503050406030204" pitchFamily="18" charset="0"/>
                            <a:ea typeface="MS Mincho" charset="0"/>
                            <a:cs typeface="Cambria Math" panose="02040503050406030204" pitchFamily="18" charset="0"/>
                          </a:rPr>
                          <m:t>8</m:t>
                        </m:r>
                        <m:r>
                          <a:rPr lang="en-US" altLang="zh-CN" i="1" dirty="0" smtClean="0">
                            <a:solidFill>
                              <a:srgbClr val="485766"/>
                            </a:solidFill>
                            <a:uFillTx/>
                            <a:latin typeface="Cambria Math" panose="02040503050406030204" pitchFamily="18" charset="0"/>
                            <a:ea typeface="MS Mincho" charset="0"/>
                            <a:cs typeface="Cambria Math" panose="02040503050406030204" pitchFamily="18" charset="0"/>
                          </a:rPr>
                          <m:t>0</m:t>
                        </m:r>
                      </m:den>
                    </m:f>
                    <m:r>
                      <a:rPr lang="en-US" altLang="zh-CN" b="0" i="1" dirty="0" smtClean="0">
                        <a:solidFill>
                          <a:srgbClr val="485766"/>
                        </a:solidFill>
                        <a:uFillTx/>
                        <a:latin typeface="Cambria Math" panose="02040503050406030204" pitchFamily="18" charset="0"/>
                        <a:ea typeface="MS Mincho" charset="0"/>
                        <a:cs typeface="Cambria Math" panose="02040503050406030204" pitchFamily="18" charset="0"/>
                      </a:rPr>
                      <m:t> </m:t>
                    </m:r>
                    <m:r>
                      <a:rPr lang="en-US" altLang="zh-CN" i="1" dirty="0" smtClean="0">
                        <a:solidFill>
                          <a:srgbClr val="485766"/>
                        </a:solidFill>
                        <a:uFillTx/>
                        <a:latin typeface="Cambria Math" panose="02040503050406030204" pitchFamily="18" charset="0"/>
                        <a:ea typeface="MS Mincho" charset="0"/>
                        <a:cs typeface="Cambria Math" panose="02040503050406030204" pitchFamily="18" charset="0"/>
                      </a:rPr>
                      <m:t> </m:t>
                    </m:r>
                  </m:oMath>
                </a14:m>
                <a:r>
                  <a:rPr lang="zh-CN" altLang="en-US" dirty="0">
                    <a:solidFill>
                      <a:srgbClr val="485766"/>
                    </a:solidFill>
                    <a:uFillTx/>
                    <a:latin typeface="Times New Roman" panose="02020603050405020304" charset="0"/>
                    <a:ea typeface="黑体" panose="02010609060101010101" charset="-122"/>
                  </a:rPr>
                  <a:t>元每月。 </a:t>
                </a:r>
                <a:endParaRPr lang="en-US" altLang="zh-CN" dirty="0">
                  <a:solidFill>
                    <a:srgbClr val="485766"/>
                  </a:solidFill>
                  <a:uFillTx/>
                  <a:latin typeface="Times New Roman" panose="02020603050405020304" charset="0"/>
                  <a:ea typeface="黑体" panose="02010609060101010101" charset="-122"/>
                </a:endParaRPr>
              </a:p>
              <a:p>
                <a:r>
                  <a:rPr lang="zh-CN" altLang="en-US" b="1" dirty="0">
                    <a:solidFill>
                      <a:srgbClr val="485766"/>
                    </a:solidFill>
                    <a:uFillTx/>
                    <a:latin typeface="Times New Roman" panose="02020603050405020304" charset="0"/>
                    <a:ea typeface="黑体" panose="02010609060101010101" charset="-122"/>
                  </a:rPr>
                  <a:t>    月利润 </a:t>
                </a:r>
                <a:r>
                  <a:rPr lang="en-US" altLang="zh-CN" b="1" dirty="0">
                    <a:solidFill>
                      <a:srgbClr val="485766"/>
                    </a:solidFill>
                    <a:uFillTx/>
                    <a:latin typeface="Times New Roman" panose="02020603050405020304" charset="0"/>
                    <a:ea typeface="黑体" panose="02010609060101010101" charset="-122"/>
                  </a:rPr>
                  <a:t>y</a:t>
                </a:r>
                <a:endParaRPr lang="en-US" altLang="zh-CN" b="1" dirty="0">
                  <a:solidFill>
                    <a:srgbClr val="485766"/>
                  </a:solidFill>
                  <a:uFillTx/>
                  <a:latin typeface="Times New Roman" panose="02020603050405020304" charset="0"/>
                  <a:ea typeface="黑体" panose="02010609060101010101" charset="-122"/>
                </a:endParaRPr>
              </a:p>
              <a:p>
                <a:pPr algn="ctr"/>
                <a:endParaRPr lang="en-US" altLang="zh-CN" dirty="0">
                  <a:solidFill>
                    <a:srgbClr val="485766"/>
                  </a:solidFill>
                  <a:uFillTx/>
                  <a:latin typeface="Times New Roman" panose="02020603050405020304" charset="0"/>
                  <a:ea typeface="黑体" panose="02010609060101010101" charset="-122"/>
                </a:endParaRPr>
              </a:p>
              <a:p>
                <a:pPr algn="ctr"/>
                <a:endParaRPr lang="en-US" altLang="zh-CN" dirty="0">
                  <a:solidFill>
                    <a:srgbClr val="485766"/>
                  </a:solidFill>
                  <a:uFillTx/>
                  <a:latin typeface="Times New Roman" panose="02020603050405020304" charset="0"/>
                  <a:ea typeface="黑体" panose="02010609060101010101" charset="-122"/>
                </a:endParaRPr>
              </a:p>
              <a:p>
                <a:pPr algn="ctr"/>
                <a:r>
                  <a:rPr lang="zh-CN" altLang="en-US" dirty="0">
                    <a:solidFill>
                      <a:srgbClr val="485766"/>
                    </a:solidFill>
                    <a:uFillTx/>
                    <a:latin typeface="Times New Roman" panose="02020603050405020304" charset="0"/>
                    <a:ea typeface="黑体" panose="02010609060101010101" charset="-122"/>
                  </a:rPr>
                  <a:t>养老床位的数量 </a:t>
                </a:r>
                <a:r>
                  <a:rPr lang="en-US" altLang="zh-CN" dirty="0">
                    <a:solidFill>
                      <a:srgbClr val="485766"/>
                    </a:solidFill>
                    <a:uFillTx/>
                    <a:latin typeface="Times New Roman" panose="02020603050405020304" charset="0"/>
                    <a:ea typeface="黑体" panose="02010609060101010101" charset="-122"/>
                  </a:rPr>
                  <a:t>x </a:t>
                </a:r>
                <a:r>
                  <a:rPr lang="zh-CN" altLang="en-US" dirty="0">
                    <a:solidFill>
                      <a:srgbClr val="485766"/>
                    </a:solidFill>
                    <a:uFillTx/>
                    <a:latin typeface="Times New Roman" panose="02020603050405020304" charset="0"/>
                    <a:ea typeface="黑体" panose="02010609060101010101" charset="-122"/>
                  </a:rPr>
                  <a:t>是整数，故该问题的求解为整数规划模型。 </a:t>
                </a:r>
                <a:endParaRPr lang="en-US" altLang="zh-CN" dirty="0">
                  <a:solidFill>
                    <a:srgbClr val="485766"/>
                  </a:solidFill>
                  <a:uFillTx/>
                  <a:latin typeface="Times New Roman" panose="02020603050405020304" charset="0"/>
                  <a:ea typeface="黑体" panose="02010609060101010101" charset="-122"/>
                </a:endParaRPr>
              </a:p>
              <a:p>
                <a:pPr algn="ctr"/>
                <a:endParaRPr lang="en-US" altLang="zh-CN" dirty="0">
                  <a:solidFill>
                    <a:srgbClr val="485766"/>
                  </a:solidFill>
                  <a:uFillTx/>
                  <a:latin typeface="Times New Roman" panose="02020603050405020304" charset="0"/>
                  <a:ea typeface="黑体" panose="02010609060101010101" charset="-122"/>
                </a:endParaRPr>
              </a:p>
              <a:p>
                <a:endParaRPr lang="en-US" altLang="zh-CN" dirty="0">
                  <a:solidFill>
                    <a:srgbClr val="485766"/>
                  </a:solidFill>
                  <a:uFillTx/>
                  <a:latin typeface="Times New Roman" panose="02020603050405020304" charset="0"/>
                  <a:ea typeface="黑体" panose="02010609060101010101" charset="-122"/>
                </a:endParaRPr>
              </a:p>
              <a:p>
                <a:r>
                  <a:rPr lang="en-US" altLang="zh-CN" dirty="0">
                    <a:solidFill>
                      <a:srgbClr val="485766"/>
                    </a:solidFill>
                    <a:uFillTx/>
                    <a:latin typeface="Times New Roman" panose="02020603050405020304" charset="0"/>
                    <a:ea typeface="黑体" panose="02010609060101010101" charset="-122"/>
                  </a:rPr>
                  <a:t>              </a:t>
                </a:r>
                <a:endParaRPr lang="en-US" altLang="zh-CN" dirty="0">
                  <a:solidFill>
                    <a:srgbClr val="485766"/>
                  </a:solidFill>
                  <a:uFillTx/>
                  <a:latin typeface="Times New Roman" panose="02020603050405020304" charset="0"/>
                  <a:ea typeface="黑体" panose="02010609060101010101" charset="-122"/>
                </a:endParaRPr>
              </a:p>
              <a:p>
                <a:r>
                  <a:rPr lang="en-US" altLang="zh-CN" dirty="0">
                    <a:solidFill>
                      <a:srgbClr val="485766"/>
                    </a:solidFill>
                    <a:uFillTx/>
                    <a:latin typeface="Times New Roman" panose="02020603050405020304" charset="0"/>
                    <a:ea typeface="黑体" panose="02010609060101010101" charset="-122"/>
                  </a:rPr>
                  <a:t>                   </a:t>
                </a:r>
                <a:endParaRPr lang="en-US" altLang="zh-CN" dirty="0">
                  <a:solidFill>
                    <a:srgbClr val="485766"/>
                  </a:solidFill>
                  <a:uFillTx/>
                  <a:latin typeface="Times New Roman" panose="02020603050405020304" charset="0"/>
                  <a:ea typeface="黑体" panose="02010609060101010101" charset="-122"/>
                </a:endParaRPr>
              </a:p>
              <a:p>
                <a:r>
                  <a:rPr lang="zh-CN" altLang="en-US" dirty="0">
                    <a:solidFill>
                      <a:srgbClr val="485766"/>
                    </a:solidFill>
                    <a:uFillTx/>
                    <a:latin typeface="Times New Roman" panose="02020603050405020304" charset="0"/>
                    <a:ea typeface="黑体" panose="02010609060101010101" charset="-122"/>
                  </a:rPr>
                  <a:t>    分析当地的政策环境、经济状况以及企业自身的条件，企业可以选择投资不同规模的养老机构。以武汉为例，社会平均退休工资为 </a:t>
                </a:r>
                <a:r>
                  <a:rPr lang="en-US" altLang="zh-CN" dirty="0">
                    <a:solidFill>
                      <a:srgbClr val="485766"/>
                    </a:solidFill>
                    <a:uFillTx/>
                    <a:latin typeface="Times New Roman" panose="02020603050405020304" charset="0"/>
                    <a:ea typeface="黑体" panose="02010609060101010101" charset="-122"/>
                  </a:rPr>
                  <a:t>2500 </a:t>
                </a:r>
                <a:r>
                  <a:rPr lang="zh-CN" altLang="en-US" dirty="0">
                    <a:solidFill>
                      <a:srgbClr val="485766"/>
                    </a:solidFill>
                    <a:uFillTx/>
                    <a:latin typeface="Times New Roman" panose="02020603050405020304" charset="0"/>
                    <a:ea typeface="黑体" panose="02010609060101010101" charset="-122"/>
                  </a:rPr>
                  <a:t>元，则 </a:t>
                </a:r>
                <a:r>
                  <a:rPr lang="en-US" altLang="zh-CN" dirty="0">
                    <a:solidFill>
                      <a:srgbClr val="485766"/>
                    </a:solidFill>
                    <a:uFillTx/>
                    <a:latin typeface="Times New Roman" panose="02020603050405020304" charset="0"/>
                    <a:ea typeface="黑体" panose="02010609060101010101" charset="-122"/>
                  </a:rPr>
                  <a:t>80 </a:t>
                </a:r>
                <a:r>
                  <a:rPr lang="zh-CN" altLang="en-US" dirty="0">
                    <a:solidFill>
                      <a:srgbClr val="485766"/>
                    </a:solidFill>
                    <a:uFillTx/>
                    <a:latin typeface="Times New Roman" panose="02020603050405020304" charset="0"/>
                    <a:ea typeface="黑体" panose="02010609060101010101" charset="-122"/>
                  </a:rPr>
                  <a:t>床规模的养老机构的基础定价为 </a:t>
                </a:r>
                <a:r>
                  <a:rPr lang="en-US" altLang="zh-CN" dirty="0">
                    <a:solidFill>
                      <a:srgbClr val="485766"/>
                    </a:solidFill>
                    <a:uFillTx/>
                    <a:latin typeface="Times New Roman" panose="02020603050405020304" charset="0"/>
                    <a:ea typeface="黑体" panose="02010609060101010101" charset="-122"/>
                  </a:rPr>
                  <a:t>2000 </a:t>
                </a:r>
                <a:r>
                  <a:rPr lang="zh-CN" altLang="en-US" dirty="0">
                    <a:solidFill>
                      <a:srgbClr val="485766"/>
                    </a:solidFill>
                    <a:uFillTx/>
                    <a:latin typeface="Times New Roman" panose="02020603050405020304" charset="0"/>
                    <a:ea typeface="黑体" panose="02010609060101010101" charset="-122"/>
                  </a:rPr>
                  <a:t>元</a:t>
                </a:r>
                <a:r>
                  <a:rPr lang="en-US" altLang="zh-CN" dirty="0">
                    <a:solidFill>
                      <a:srgbClr val="485766"/>
                    </a:solidFill>
                    <a:uFillTx/>
                    <a:latin typeface="Times New Roman" panose="02020603050405020304" charset="0"/>
                    <a:ea typeface="黑体" panose="02010609060101010101" charset="-122"/>
                  </a:rPr>
                  <a:t>/</a:t>
                </a:r>
                <a:r>
                  <a:rPr lang="zh-CN" altLang="en-US" dirty="0">
                    <a:solidFill>
                      <a:srgbClr val="485766"/>
                    </a:solidFill>
                    <a:uFillTx/>
                    <a:latin typeface="Times New Roman" panose="02020603050405020304" charset="0"/>
                    <a:ea typeface="黑体" panose="02010609060101010101" charset="-122"/>
                  </a:rPr>
                  <a:t>人</a:t>
                </a:r>
                <a:r>
                  <a:rPr lang="en-US" altLang="zh-CN" dirty="0">
                    <a:solidFill>
                      <a:srgbClr val="485766"/>
                    </a:solidFill>
                    <a:uFillTx/>
                    <a:latin typeface="Times New Roman" panose="02020603050405020304" charset="0"/>
                    <a:ea typeface="黑体" panose="02010609060101010101" charset="-122"/>
                  </a:rPr>
                  <a:t>/</a:t>
                </a:r>
                <a:r>
                  <a:rPr lang="zh-CN" altLang="en-US" dirty="0">
                    <a:solidFill>
                      <a:srgbClr val="485766"/>
                    </a:solidFill>
                    <a:uFillTx/>
                    <a:latin typeface="Times New Roman" panose="02020603050405020304" charset="0"/>
                    <a:ea typeface="黑体" panose="02010609060101010101" charset="-122"/>
                  </a:rPr>
                  <a:t>月；根据基本市场的统计，</a:t>
                </a:r>
                <a:r>
                  <a:rPr lang="en-US" altLang="zh-CN" dirty="0">
                    <a:solidFill>
                      <a:srgbClr val="485766"/>
                    </a:solidFill>
                    <a:uFillTx/>
                    <a:latin typeface="Times New Roman" panose="02020603050405020304" charset="0"/>
                    <a:ea typeface="黑体" panose="02010609060101010101" charset="-122"/>
                  </a:rPr>
                  <a:t>80 </a:t>
                </a:r>
                <a:r>
                  <a:rPr lang="zh-CN" altLang="en-US" dirty="0">
                    <a:solidFill>
                      <a:srgbClr val="485766"/>
                    </a:solidFill>
                    <a:uFillTx/>
                    <a:latin typeface="Times New Roman" panose="02020603050405020304" charset="0"/>
                    <a:ea typeface="黑体" panose="02010609060101010101" charset="-122"/>
                  </a:rPr>
                  <a:t>张床规模的养老院所需的固定成本为 </a:t>
                </a:r>
                <a:r>
                  <a:rPr lang="en-US" altLang="zh-CN" dirty="0">
                    <a:solidFill>
                      <a:srgbClr val="485766"/>
                    </a:solidFill>
                    <a:uFillTx/>
                    <a:latin typeface="Times New Roman" panose="02020603050405020304" charset="0"/>
                    <a:ea typeface="黑体" panose="02010609060101010101" charset="-122"/>
                  </a:rPr>
                  <a:t>29965 </a:t>
                </a:r>
                <a:r>
                  <a:rPr lang="zh-CN" altLang="en-US" dirty="0">
                    <a:solidFill>
                      <a:srgbClr val="485766"/>
                    </a:solidFill>
                    <a:uFillTx/>
                    <a:latin typeface="Times New Roman" panose="02020603050405020304" charset="0"/>
                    <a:ea typeface="黑体" panose="02010609060101010101" charset="-122"/>
                  </a:rPr>
                  <a:t>元</a:t>
                </a:r>
                <a:r>
                  <a:rPr lang="en-US" altLang="zh-CN" dirty="0">
                    <a:solidFill>
                      <a:srgbClr val="485766"/>
                    </a:solidFill>
                    <a:uFillTx/>
                    <a:latin typeface="Times New Roman" panose="02020603050405020304" charset="0"/>
                    <a:ea typeface="黑体" panose="02010609060101010101" charset="-122"/>
                  </a:rPr>
                  <a:t>/</a:t>
                </a:r>
                <a:r>
                  <a:rPr lang="zh-CN" altLang="en-US" dirty="0">
                    <a:solidFill>
                      <a:srgbClr val="485766"/>
                    </a:solidFill>
                    <a:uFillTx/>
                    <a:latin typeface="Times New Roman" panose="02020603050405020304" charset="0"/>
                    <a:ea typeface="黑体" panose="02010609060101010101" charset="-122"/>
                  </a:rPr>
                  <a:t>月，则 </a:t>
                </a:r>
                <a14:m>
                  <m:oMath xmlns:m="http://schemas.openxmlformats.org/officeDocument/2006/math">
                    <m:sSub>
                      <m:sSubPr>
                        <m:ctrlPr>
                          <a:rPr lang="en-US" altLang="zh-CN" i="1" smtClean="0">
                            <a:solidFill>
                              <a:srgbClr val="485766"/>
                            </a:solidFill>
                            <a:uFillTx/>
                            <a:latin typeface="Cambria Math" panose="02040503050406030204" pitchFamily="18" charset="0"/>
                            <a:ea typeface="黑体" panose="02010609060101010101" charset="-122"/>
                            <a:cs typeface="Cambria Math" panose="02040503050406030204" pitchFamily="18" charset="0"/>
                          </a:rPr>
                        </m:ctrlPr>
                      </m:sSubPr>
                      <m:e>
                        <m:r>
                          <a:rPr lang="en-US" altLang="zh-CN" b="0" i="1" smtClean="0">
                            <a:solidFill>
                              <a:srgbClr val="485766"/>
                            </a:solidFill>
                            <a:uFillTx/>
                            <a:latin typeface="Cambria Math" panose="02040503050406030204" pitchFamily="18" charset="0"/>
                            <a:ea typeface="黑体" panose="02010609060101010101" charset="-122"/>
                            <a:cs typeface="Cambria Math" panose="02040503050406030204" pitchFamily="18" charset="0"/>
                          </a:rPr>
                          <m:t>𝑥</m:t>
                        </m:r>
                      </m:e>
                      <m:sub>
                        <m:r>
                          <a:rPr lang="en-US" altLang="zh-CN" b="0" i="1" smtClean="0">
                            <a:solidFill>
                              <a:srgbClr val="485766"/>
                            </a:solidFill>
                            <a:uFillTx/>
                            <a:latin typeface="Cambria Math" panose="02040503050406030204" pitchFamily="18" charset="0"/>
                            <a:ea typeface="MS Mincho" charset="0"/>
                            <a:cs typeface="Cambria Math" panose="02040503050406030204" pitchFamily="18" charset="0"/>
                          </a:rPr>
                          <m:t>0</m:t>
                        </m:r>
                      </m:sub>
                    </m:sSub>
                  </m:oMath>
                </a14:m>
                <a:r>
                  <a:rPr lang="zh-CN" altLang="en-US" dirty="0">
                    <a:solidFill>
                      <a:srgbClr val="485766"/>
                    </a:solidFill>
                    <a:uFillTx/>
                    <a:latin typeface="Times New Roman" panose="02020603050405020304" charset="0"/>
                    <a:ea typeface="黑体" panose="02010609060101010101" charset="-122"/>
                  </a:rPr>
                  <a:t>床规模养老机构的固定成本为 </a:t>
                </a:r>
                <a14:m>
                  <m:oMath xmlns:m="http://schemas.openxmlformats.org/officeDocument/2006/math">
                    <m:f>
                      <m:fPr>
                        <m:ctrlPr>
                          <a:rPr lang="en-US" altLang="zh-CN" sz="2000" i="1" dirty="0" smtClean="0">
                            <a:solidFill>
                              <a:srgbClr val="485766"/>
                            </a:solidFill>
                            <a:uFillTx/>
                            <a:latin typeface="Cambria Math" panose="02040503050406030204" pitchFamily="18" charset="0"/>
                            <a:ea typeface="黑体" panose="02010609060101010101" charset="-122"/>
                            <a:cs typeface="Cambria Math" panose="02040503050406030204" pitchFamily="18" charset="0"/>
                          </a:rPr>
                        </m:ctrlPr>
                      </m:fPr>
                      <m:num>
                        <m:r>
                          <a:rPr lang="en-US" altLang="zh-CN" sz="2000" i="1" dirty="0">
                            <a:solidFill>
                              <a:srgbClr val="485766"/>
                            </a:solidFill>
                            <a:uFillTx/>
                            <a:latin typeface="Cambria Math" panose="02040503050406030204" pitchFamily="18" charset="0"/>
                            <a:ea typeface="MS Mincho" charset="0"/>
                            <a:cs typeface="Cambria Math" panose="02040503050406030204" pitchFamily="18" charset="0"/>
                          </a:rPr>
                          <m:t>2</m:t>
                        </m:r>
                        <m:r>
                          <a:rPr lang="en-US" altLang="zh-CN" sz="2000" i="1" dirty="0" smtClean="0">
                            <a:solidFill>
                              <a:srgbClr val="485766"/>
                            </a:solidFill>
                            <a:uFillTx/>
                            <a:latin typeface="Cambria Math" panose="02040503050406030204" pitchFamily="18" charset="0"/>
                            <a:ea typeface="MS Mincho" charset="0"/>
                            <a:cs typeface="Cambria Math" panose="02040503050406030204" pitchFamily="18" charset="0"/>
                          </a:rPr>
                          <m:t>9</m:t>
                        </m:r>
                        <m:r>
                          <a:rPr lang="en-US" altLang="zh-CN" sz="2000" i="1" dirty="0">
                            <a:solidFill>
                              <a:srgbClr val="485766"/>
                            </a:solidFill>
                            <a:uFillTx/>
                            <a:latin typeface="Cambria Math" panose="02040503050406030204" pitchFamily="18" charset="0"/>
                            <a:ea typeface="MS Mincho" charset="0"/>
                            <a:cs typeface="Cambria Math" panose="02040503050406030204" pitchFamily="18" charset="0"/>
                          </a:rPr>
                          <m:t>9</m:t>
                        </m:r>
                        <m:r>
                          <a:rPr lang="en-US" altLang="zh-CN" sz="2000" i="1" dirty="0" smtClean="0">
                            <a:solidFill>
                              <a:srgbClr val="485766"/>
                            </a:solidFill>
                            <a:uFillTx/>
                            <a:latin typeface="Cambria Math" panose="02040503050406030204" pitchFamily="18" charset="0"/>
                            <a:ea typeface="MS Mincho" charset="0"/>
                            <a:cs typeface="Cambria Math" panose="02040503050406030204" pitchFamily="18" charset="0"/>
                          </a:rPr>
                          <m:t>6</m:t>
                        </m:r>
                        <m:r>
                          <a:rPr lang="en-US" altLang="zh-CN" sz="2000" i="1" dirty="0">
                            <a:solidFill>
                              <a:srgbClr val="485766"/>
                            </a:solidFill>
                            <a:uFillTx/>
                            <a:latin typeface="Cambria Math" panose="02040503050406030204" pitchFamily="18" charset="0"/>
                            <a:ea typeface="MS Mincho" charset="0"/>
                            <a:cs typeface="Cambria Math" panose="02040503050406030204" pitchFamily="18" charset="0"/>
                          </a:rPr>
                          <m:t>5</m:t>
                        </m:r>
                        <m:sSub>
                          <m:sSubPr>
                            <m:ctrlPr>
                              <a:rPr lang="en-US" altLang="zh-CN" sz="2000" i="1" dirty="0" smtClean="0">
                                <a:solidFill>
                                  <a:srgbClr val="485766"/>
                                </a:solidFill>
                                <a:uFillTx/>
                                <a:latin typeface="Cambria Math" panose="02040503050406030204" pitchFamily="18" charset="0"/>
                                <a:ea typeface="黑体" panose="02010609060101010101" charset="-122"/>
                                <a:cs typeface="Cambria Math" panose="02040503050406030204" pitchFamily="18" charset="0"/>
                              </a:rPr>
                            </m:ctrlPr>
                          </m:sSubPr>
                          <m:e>
                            <m:r>
                              <a:rPr lang="en-US" altLang="zh-CN" sz="2000" b="0" i="1" dirty="0" smtClean="0">
                                <a:solidFill>
                                  <a:srgbClr val="485766"/>
                                </a:solidFill>
                                <a:uFillTx/>
                                <a:latin typeface="Cambria Math" panose="02040503050406030204" pitchFamily="18" charset="0"/>
                                <a:ea typeface="黑体" panose="02010609060101010101" charset="-122"/>
                                <a:cs typeface="Cambria Math" panose="02040503050406030204" pitchFamily="18" charset="0"/>
                              </a:rPr>
                              <m:t>𝑥</m:t>
                            </m:r>
                          </m:e>
                          <m:sub>
                            <m:r>
                              <a:rPr lang="en-US" altLang="zh-CN" sz="2000" b="0" i="1" dirty="0" smtClean="0">
                                <a:solidFill>
                                  <a:srgbClr val="485766"/>
                                </a:solidFill>
                                <a:uFillTx/>
                                <a:latin typeface="Cambria Math" panose="02040503050406030204" pitchFamily="18" charset="0"/>
                                <a:ea typeface="MS Mincho" charset="0"/>
                                <a:cs typeface="Cambria Math" panose="02040503050406030204" pitchFamily="18" charset="0"/>
                              </a:rPr>
                              <m:t>0</m:t>
                            </m:r>
                          </m:sub>
                        </m:sSub>
                      </m:num>
                      <m:den>
                        <m:r>
                          <a:rPr lang="en-US" altLang="zh-CN" sz="2000" i="1" dirty="0">
                            <a:solidFill>
                              <a:srgbClr val="485766"/>
                            </a:solidFill>
                            <a:uFillTx/>
                            <a:latin typeface="Cambria Math" panose="02040503050406030204" pitchFamily="18" charset="0"/>
                            <a:ea typeface="MS Mincho" charset="0"/>
                            <a:cs typeface="Cambria Math" panose="02040503050406030204" pitchFamily="18" charset="0"/>
                          </a:rPr>
                          <m:t>8</m:t>
                        </m:r>
                        <m:r>
                          <a:rPr lang="en-US" altLang="zh-CN" sz="2000" i="1" dirty="0" smtClean="0">
                            <a:solidFill>
                              <a:srgbClr val="485766"/>
                            </a:solidFill>
                            <a:uFillTx/>
                            <a:latin typeface="Cambria Math" panose="02040503050406030204" pitchFamily="18" charset="0"/>
                            <a:ea typeface="MS Mincho" charset="0"/>
                            <a:cs typeface="Cambria Math" panose="02040503050406030204" pitchFamily="18" charset="0"/>
                          </a:rPr>
                          <m:t>0</m:t>
                        </m:r>
                      </m:den>
                    </m:f>
                  </m:oMath>
                </a14:m>
                <a:r>
                  <a:rPr lang="zh-CN" altLang="en-US" dirty="0">
                    <a:solidFill>
                      <a:srgbClr val="485766"/>
                    </a:solidFill>
                    <a:uFillTx/>
                    <a:latin typeface="Times New Roman" panose="02020603050405020304" charset="0"/>
                    <a:ea typeface="黑体" panose="02010609060101010101" charset="-122"/>
                  </a:rPr>
                  <a:t>，给定 </a:t>
                </a:r>
                <a:r>
                  <a:rPr lang="en-US" altLang="zh-CN" dirty="0">
                    <a:solidFill>
                      <a:srgbClr val="485766"/>
                    </a:solidFill>
                    <a:uFillTx/>
                    <a:latin typeface="Times New Roman" panose="02020603050405020304" charset="0"/>
                    <a:ea typeface="黑体" panose="02010609060101010101" charset="-122"/>
                  </a:rPr>
                  <a:t>c=500</a:t>
                </a:r>
                <a:r>
                  <a:rPr lang="zh-CN" altLang="en-US" dirty="0">
                    <a:solidFill>
                      <a:srgbClr val="485766"/>
                    </a:solidFill>
                    <a:uFillTx/>
                    <a:latin typeface="Times New Roman" panose="02020603050405020304" charset="0"/>
                    <a:ea typeface="黑体" panose="02010609060101010101" charset="-122"/>
                  </a:rPr>
                  <a:t>，使用 </a:t>
                </a:r>
                <a:r>
                  <a:rPr lang="en-US" altLang="zh-CN" dirty="0" err="1">
                    <a:solidFill>
                      <a:srgbClr val="485766"/>
                    </a:solidFill>
                    <a:uFillTx/>
                    <a:latin typeface="Times New Roman" panose="02020603050405020304" charset="0"/>
                    <a:ea typeface="黑体" panose="02010609060101010101" charset="-122"/>
                  </a:rPr>
                  <a:t>matlab</a:t>
                </a:r>
                <a:r>
                  <a:rPr lang="en-US" altLang="zh-CN" dirty="0">
                    <a:solidFill>
                      <a:srgbClr val="485766"/>
                    </a:solidFill>
                    <a:uFillTx/>
                    <a:latin typeface="Times New Roman" panose="02020603050405020304" charset="0"/>
                    <a:ea typeface="黑体" panose="02010609060101010101" charset="-122"/>
                  </a:rPr>
                  <a:t> </a:t>
                </a:r>
                <a:r>
                  <a:rPr lang="zh-CN" altLang="en-US" dirty="0">
                    <a:solidFill>
                      <a:srgbClr val="485766"/>
                    </a:solidFill>
                    <a:uFillTx/>
                    <a:latin typeface="Times New Roman" panose="02020603050405020304" charset="0"/>
                    <a:ea typeface="黑体" panose="02010609060101010101" charset="-122"/>
                  </a:rPr>
                  <a:t>解得床位数为 </a:t>
                </a:r>
                <a:r>
                  <a:rPr lang="en-US" altLang="zh-CN" dirty="0">
                    <a:solidFill>
                      <a:srgbClr val="485766"/>
                    </a:solidFill>
                    <a:uFillTx/>
                    <a:latin typeface="Times New Roman" panose="02020603050405020304" charset="0"/>
                    <a:ea typeface="黑体" panose="02010609060101010101" charset="-122"/>
                  </a:rPr>
                  <a:t>80 </a:t>
                </a:r>
                <a:r>
                  <a:rPr lang="zh-CN" altLang="en-US" dirty="0">
                    <a:solidFill>
                      <a:srgbClr val="485766"/>
                    </a:solidFill>
                    <a:uFillTx/>
                    <a:latin typeface="Times New Roman" panose="02020603050405020304" charset="0"/>
                    <a:ea typeface="黑体" panose="02010609060101010101" charset="-122"/>
                  </a:rPr>
                  <a:t>张时，企业获得的利润最大，最大利润为每月 </a:t>
                </a:r>
                <a:r>
                  <a:rPr lang="en-US" altLang="zh-CN" dirty="0">
                    <a:solidFill>
                      <a:srgbClr val="485766"/>
                    </a:solidFill>
                    <a:uFillTx/>
                    <a:latin typeface="Times New Roman" panose="02020603050405020304" charset="0"/>
                    <a:ea typeface="黑体" panose="02010609060101010101" charset="-122"/>
                  </a:rPr>
                  <a:t>194035 </a:t>
                </a:r>
                <a:r>
                  <a:rPr lang="zh-CN" altLang="en-US" dirty="0">
                    <a:solidFill>
                      <a:srgbClr val="485766"/>
                    </a:solidFill>
                    <a:uFillTx/>
                    <a:latin typeface="Times New Roman" panose="02020603050405020304" charset="0"/>
                    <a:ea typeface="黑体" panose="02010609060101010101" charset="-122"/>
                  </a:rPr>
                  <a:t>元。 </a:t>
                </a:r>
                <a:endParaRPr lang="zh-CN" altLang="en-US" dirty="0">
                  <a:solidFill>
                    <a:srgbClr val="485766"/>
                  </a:solidFill>
                  <a:uFillTx/>
                  <a:latin typeface="Times New Roman" panose="02020603050405020304" charset="0"/>
                  <a:ea typeface="黑体" panose="02010609060101010101"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4021821" y="300290"/>
                <a:ext cx="7953375" cy="6472555"/>
              </a:xfrm>
              <a:prstGeom prst="rect">
                <a:avLst/>
              </a:prstGeom>
              <a:blipFill rotWithShape="1">
                <a:blip r:embed="rId1"/>
                <a:stretch>
                  <a:fillRect l="-5" t="-9" r="5" b="9"/>
                </a:stretch>
              </a:blipFill>
            </p:spPr>
            <p:txBody>
              <a:bodyPr/>
              <a:lstStyle/>
              <a:p>
                <a:r>
                  <a:rPr lang="zh-CN" altLang="en-US">
                    <a:noFill/>
                  </a:rPr>
                  <a:t> </a:t>
                </a:r>
              </a:p>
            </p:txBody>
          </p:sp>
        </mc:Fallback>
      </mc:AlternateContent>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2990247"/>
            <a:ext cx="3562349" cy="582333"/>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0236" y="3769608"/>
            <a:ext cx="4043363" cy="601851"/>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2174" y="1723390"/>
            <a:ext cx="2041310" cy="291192"/>
          </a:xfrm>
          <a:prstGeom prst="rect">
            <a:avLst/>
          </a:prstGeom>
        </p:spPr>
      </p:pic>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1200" y="4371459"/>
            <a:ext cx="1641116" cy="247649"/>
          </a:xfrm>
          <a:prstGeom prst="rect">
            <a:avLst/>
          </a:prstGeom>
        </p:spPr>
      </p:pic>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4990" y="4622554"/>
            <a:ext cx="733536" cy="212908"/>
          </a:xfrm>
          <a:prstGeom prst="rect">
            <a:avLst/>
          </a:prstGeom>
        </p:spPr>
      </p:pic>
      <p:sp>
        <p:nvSpPr>
          <p:cNvPr id="20" name="矩形 19"/>
          <p:cNvSpPr/>
          <p:nvPr/>
        </p:nvSpPr>
        <p:spPr>
          <a:xfrm>
            <a:off x="286336" y="2990247"/>
            <a:ext cx="3458669" cy="2030095"/>
          </a:xfrm>
          <a:prstGeom prst="rect">
            <a:avLst/>
          </a:prstGeom>
        </p:spPr>
        <p:txBody>
          <a:bodyPr wrap="square">
            <a:spAutoFit/>
          </a:bodyPr>
          <a:lstStyle/>
          <a:p>
            <a:r>
              <a:rPr lang="zh-CN" altLang="en-US" b="1" dirty="0">
                <a:solidFill>
                  <a:srgbClr val="485766"/>
                </a:solidFill>
                <a:uFillTx/>
                <a:latin typeface="Times New Roman" panose="02020603050405020304" charset="0"/>
                <a:ea typeface="黑体" panose="02010609060101010101" charset="-122"/>
              </a:rPr>
              <a:t>养老机构规模的确定</a:t>
            </a:r>
            <a:endParaRPr lang="en-US" altLang="zh-CN" b="1" dirty="0">
              <a:solidFill>
                <a:srgbClr val="485766"/>
              </a:solidFill>
              <a:uFillTx/>
              <a:latin typeface="Times New Roman" panose="02020603050405020304" charset="0"/>
              <a:ea typeface="黑体" panose="02010609060101010101" charset="-122"/>
            </a:endParaRPr>
          </a:p>
          <a:p>
            <a:r>
              <a:rPr lang="zh-CN" altLang="en-US" dirty="0">
                <a:solidFill>
                  <a:srgbClr val="485766"/>
                </a:solidFill>
                <a:uFillTx/>
                <a:latin typeface="Times New Roman" panose="02020603050405020304" charset="0"/>
                <a:ea typeface="黑体" panose="02010609060101010101" charset="-122"/>
              </a:rPr>
              <a:t>在供不应求的前提下，为不浪费社会资源，假设所有床位均</a:t>
            </a:r>
            <a:endParaRPr lang="zh-CN" altLang="en-US" dirty="0">
              <a:solidFill>
                <a:srgbClr val="485766"/>
              </a:solidFill>
              <a:uFillTx/>
              <a:latin typeface="Times New Roman" panose="02020603050405020304" charset="0"/>
              <a:ea typeface="黑体" panose="02010609060101010101" charset="-122"/>
            </a:endParaRPr>
          </a:p>
          <a:p>
            <a:r>
              <a:rPr lang="zh-CN" altLang="en-US" dirty="0">
                <a:solidFill>
                  <a:srgbClr val="485766"/>
                </a:solidFill>
                <a:uFillTx/>
                <a:latin typeface="Times New Roman" panose="02020603050405020304" charset="0"/>
                <a:ea typeface="黑体" panose="02010609060101010101" charset="-122"/>
              </a:rPr>
              <a:t>被住满。我们参考李林潼对养老机构服务效率的研究，将每家养老机构的床位数定为 </a:t>
            </a:r>
            <a:r>
              <a:rPr lang="en-US" altLang="zh-CN" dirty="0">
                <a:solidFill>
                  <a:srgbClr val="485766"/>
                </a:solidFill>
                <a:uFillTx/>
                <a:latin typeface="Times New Roman" panose="02020603050405020304" charset="0"/>
                <a:ea typeface="黑体" panose="02010609060101010101" charset="-122"/>
              </a:rPr>
              <a:t>80-150 </a:t>
            </a:r>
            <a:r>
              <a:rPr lang="zh-CN" altLang="en-US" dirty="0">
                <a:solidFill>
                  <a:srgbClr val="485766"/>
                </a:solidFill>
                <a:uFillTx/>
                <a:latin typeface="Times New Roman" panose="02020603050405020304" charset="0"/>
                <a:ea typeface="黑体" panose="02010609060101010101" charset="-122"/>
              </a:rPr>
              <a:t>张之间，以保证服务效率和质量。</a:t>
            </a:r>
            <a:endParaRPr lang="zh-CN" altLang="en-US" dirty="0">
              <a:solidFill>
                <a:srgbClr val="485766"/>
              </a:solidFill>
              <a:uFillTx/>
              <a:latin typeface="Times New Roman" panose="02020603050405020304" charset="0"/>
              <a:ea typeface="黑体" panose="02010609060101010101" charset="-122"/>
            </a:endParaRPr>
          </a:p>
        </p:txBody>
      </p:sp>
    </p:spTree>
  </p:cSld>
  <p:clrMapOvr>
    <a:masterClrMapping/>
  </p:clrMapOvr>
  <p:transition>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b="15625"/>
          <a:stretch>
            <a:fillRect/>
          </a:stretch>
        </p:blipFill>
        <p:spPr>
          <a:xfrm>
            <a:off x="0" y="0"/>
            <a:ext cx="12192000" cy="6858000"/>
          </a:xfrm>
          <a:prstGeom prst="rect">
            <a:avLst/>
          </a:prstGeom>
        </p:spPr>
      </p:pic>
      <p:sp>
        <p:nvSpPr>
          <p:cNvPr id="6" name="等腰三角形 5"/>
          <p:cNvSpPr/>
          <p:nvPr/>
        </p:nvSpPr>
        <p:spPr>
          <a:xfrm flipV="1">
            <a:off x="0" y="0"/>
            <a:ext cx="12192000" cy="3467100"/>
          </a:xfrm>
          <a:prstGeom prst="triangle">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 name="文本框 6"/>
          <p:cNvSpPr txBox="1"/>
          <p:nvPr/>
        </p:nvSpPr>
        <p:spPr>
          <a:xfrm>
            <a:off x="2847975" y="2719332"/>
            <a:ext cx="6496050" cy="1106805"/>
          </a:xfrm>
          <a:prstGeom prst="rect">
            <a:avLst/>
          </a:prstGeom>
          <a:solidFill>
            <a:schemeClr val="tx1">
              <a:alpha val="63000"/>
            </a:schemeClr>
          </a:solidFill>
        </p:spPr>
        <p:txBody>
          <a:bodyPr wrap="square" rtlCol="0">
            <a:spAutoFit/>
          </a:bodyPr>
          <a:lstStyle/>
          <a:p>
            <a:pPr algn="ctr"/>
            <a:r>
              <a:rPr lang="zh-CN" altLang="en-US" sz="6600" b="1" dirty="0" smtClean="0">
                <a:solidFill>
                  <a:schemeClr val="bg1"/>
                </a:solidFill>
                <a:latin typeface="黑体" panose="02010609060101010101" charset="-122"/>
                <a:ea typeface="黑体" panose="02010609060101010101" charset="-122"/>
                <a:sym typeface="+mn-ea"/>
              </a:rPr>
              <a:t>现状分析</a:t>
            </a:r>
            <a:endParaRPr lang="zh-HK" altLang="en-US" sz="6600" b="1" spc="300" dirty="0">
              <a:solidFill>
                <a:schemeClr val="bg1"/>
              </a:solidFill>
              <a:latin typeface="华文细黑" panose="02010600040101010101" pitchFamily="2" charset="-122"/>
              <a:ea typeface="华文细黑" panose="02010600040101010101" pitchFamily="2" charset="-122"/>
            </a:endParaRPr>
          </a:p>
        </p:txBody>
      </p:sp>
      <p:sp>
        <p:nvSpPr>
          <p:cNvPr id="9" name="文本框 8"/>
          <p:cNvSpPr txBox="1"/>
          <p:nvPr/>
        </p:nvSpPr>
        <p:spPr>
          <a:xfrm>
            <a:off x="3086100" y="6139157"/>
            <a:ext cx="6019800" cy="275590"/>
          </a:xfrm>
          <a:prstGeom prst="rect">
            <a:avLst/>
          </a:prstGeom>
          <a:noFill/>
        </p:spPr>
        <p:txBody>
          <a:bodyPr wrap="square" rtlCol="0">
            <a:spAutoFit/>
          </a:bodyPr>
          <a:lstStyle/>
          <a:p>
            <a:pPr algn="ctr"/>
            <a:endParaRPr lang="zh-HK" altLang="en-US" sz="1200" dirty="0">
              <a:solidFill>
                <a:schemeClr val="bg1"/>
              </a:solidFill>
            </a:endParaRPr>
          </a:p>
        </p:txBody>
      </p:sp>
    </p:spTree>
  </p:cSld>
  <p:clrMapOvr>
    <a:masterClrMapping/>
  </p:clrMapOvr>
  <p:transition>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94095" y="0"/>
            <a:ext cx="6096000" cy="6867525"/>
          </a:xfrm>
          <a:prstGeom prst="rect">
            <a:avLst/>
          </a:pr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16" name="组合 15"/>
          <p:cNvGrpSpPr/>
          <p:nvPr/>
        </p:nvGrpSpPr>
        <p:grpSpPr>
          <a:xfrm>
            <a:off x="8716034" y="136110"/>
            <a:ext cx="3176281" cy="1166764"/>
            <a:chOff x="420912" y="115619"/>
            <a:chExt cx="3176281" cy="1166764"/>
          </a:xfrm>
        </p:grpSpPr>
        <p:sp>
          <p:nvSpPr>
            <p:cNvPr id="17" name="文本框 16"/>
            <p:cNvSpPr txBox="1"/>
            <p:nvPr/>
          </p:nvSpPr>
          <p:spPr>
            <a:xfrm>
              <a:off x="420912" y="115619"/>
              <a:ext cx="3176281" cy="645160"/>
            </a:xfrm>
            <a:prstGeom prst="rect">
              <a:avLst/>
            </a:prstGeom>
            <a:noFill/>
          </p:spPr>
          <p:txBody>
            <a:bodyPr wrap="square" rtlCol="0">
              <a:spAutoFit/>
            </a:bodyPr>
            <a:lstStyle/>
            <a:p>
              <a:pPr algn="l">
                <a:buClrTx/>
                <a:buSzTx/>
                <a:buFontTx/>
              </a:pPr>
              <a:r>
                <a:rPr lang="en-US" altLang="zh-HK" sz="3600" b="1" spc="300" dirty="0" smtClean="0">
                  <a:solidFill>
                    <a:srgbClr val="2E75B6"/>
                  </a:solidFill>
                  <a:latin typeface="微软雅黑" panose="020B0503020204020204" pitchFamily="34" charset="-122"/>
                  <a:ea typeface="微软雅黑" panose="020B0503020204020204" pitchFamily="34" charset="-122"/>
                </a:rPr>
                <a:t>现状分析</a:t>
              </a:r>
              <a:endParaRPr lang="en-US" altLang="zh-HK" sz="3600" b="1" spc="300" dirty="0" smtClean="0">
                <a:solidFill>
                  <a:srgbClr val="2E75B6"/>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54532" y="760413"/>
              <a:ext cx="2620469" cy="521970"/>
            </a:xfrm>
            <a:prstGeom prst="rect">
              <a:avLst/>
            </a:prstGeom>
            <a:noFill/>
          </p:spPr>
          <p:txBody>
            <a:bodyPr wrap="square" rtlCol="0">
              <a:spAutoFit/>
            </a:bodyPr>
            <a:lstStyle/>
            <a:p>
              <a:r>
                <a:rPr lang="zh-CN" altLang="en-US" sz="1400" b="1" spc="300" dirty="0" smtClean="0">
                  <a:solidFill>
                    <a:schemeClr val="bg1"/>
                  </a:solidFill>
                  <a:latin typeface="微软雅黑" panose="020B0503020204020204" pitchFamily="34" charset="-122"/>
                  <a:ea typeface="微软雅黑" panose="020B0503020204020204" pitchFamily="34" charset="-122"/>
                </a:rPr>
                <a:t>国内神经网络与养老床位结合</a:t>
              </a:r>
              <a:r>
                <a:rPr lang="zh-CN" altLang="en-US" sz="1400" b="1" spc="300" dirty="0" smtClean="0">
                  <a:solidFill>
                    <a:schemeClr val="bg1"/>
                  </a:solidFill>
                  <a:latin typeface="微软雅黑" panose="020B0503020204020204" pitchFamily="34" charset="-122"/>
                  <a:ea typeface="微软雅黑" panose="020B0503020204020204" pitchFamily="34" charset="-122"/>
                </a:rPr>
                <a:t>文献综述</a:t>
              </a:r>
              <a:endParaRPr lang="zh-CN" altLang="en-US" sz="1400" b="1" spc="300" dirty="0" smtClean="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3174729" y="260350"/>
              <a:ext cx="201202" cy="831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grpSp>
        <p:nvGrpSpPr>
          <p:cNvPr id="4" name="组合 3"/>
          <p:cNvGrpSpPr/>
          <p:nvPr/>
        </p:nvGrpSpPr>
        <p:grpSpPr>
          <a:xfrm>
            <a:off x="356991" y="938423"/>
            <a:ext cx="4843145" cy="3786621"/>
            <a:chOff x="131679" y="1621674"/>
            <a:chExt cx="4843145" cy="3786621"/>
          </a:xfrm>
        </p:grpSpPr>
        <p:sp>
          <p:nvSpPr>
            <p:cNvPr id="3" name="矩形 2"/>
            <p:cNvSpPr/>
            <p:nvPr/>
          </p:nvSpPr>
          <p:spPr>
            <a:xfrm>
              <a:off x="131679" y="1621674"/>
              <a:ext cx="4843145" cy="3291840"/>
            </a:xfrm>
            <a:prstGeom prst="rect">
              <a:avLst/>
            </a:prstGeom>
          </p:spPr>
          <p:txBody>
            <a:bodyPr wrap="square">
              <a:spAutoFit/>
            </a:bodyPr>
            <a:lstStyle/>
            <a:p>
              <a:pPr algn="just">
                <a:buClrTx/>
                <a:buSzTx/>
                <a:buFontTx/>
              </a:pPr>
              <a:r>
                <a:rPr lang="en-US" altLang="zh-HK" sz="1600" dirty="0">
                  <a:solidFill>
                    <a:srgbClr val="485766"/>
                  </a:solidFill>
                  <a:latin typeface="微软雅黑" panose="020B0503020204020204" pitchFamily="34" charset="-122"/>
                  <a:ea typeface="微软雅黑" panose="020B0503020204020204" pitchFamily="34" charset="-122"/>
                </a:rPr>
                <a:t>  朱辰超等以ＢＰ神经网络为基础预测养老床位供需分配分析，提出一种地区化分配养老床位的方案</a:t>
              </a:r>
              <a:r>
                <a:rPr lang="en-US" altLang="zh-HK" sz="1600" baseline="30000" dirty="0">
                  <a:solidFill>
                    <a:srgbClr val="485766"/>
                  </a:solidFill>
                  <a:latin typeface="微软雅黑" panose="020B0503020204020204" pitchFamily="34" charset="-122"/>
                  <a:ea typeface="微软雅黑" panose="020B0503020204020204" pitchFamily="34" charset="-122"/>
                </a:rPr>
                <a:t>[1]</a:t>
              </a:r>
              <a:r>
                <a:rPr lang="en-US" altLang="zh-HK" sz="1600" dirty="0">
                  <a:solidFill>
                    <a:srgbClr val="485766"/>
                  </a:solidFill>
                  <a:latin typeface="微软雅黑" panose="020B0503020204020204" pitchFamily="34" charset="-122"/>
                  <a:ea typeface="微软雅黑" panose="020B0503020204020204" pitchFamily="34" charset="-122"/>
                </a:rPr>
                <a:t>。徐宗煌结合Leslie矩阵预测2022-2050年的老龄人口数量与结构及政府资金投入与居民消费水平，进一步推测床位需求</a:t>
              </a:r>
              <a:r>
                <a:rPr lang="en-US" altLang="zh-HK" sz="1600" baseline="30000" dirty="0">
                  <a:solidFill>
                    <a:srgbClr val="485766"/>
                  </a:solidFill>
                  <a:latin typeface="微软雅黑" panose="020B0503020204020204" pitchFamily="34" charset="-122"/>
                  <a:ea typeface="微软雅黑" panose="020B0503020204020204" pitchFamily="34" charset="-122"/>
                </a:rPr>
                <a:t>[2]</a:t>
              </a:r>
              <a:r>
                <a:rPr lang="en-US" altLang="zh-HK" sz="1600" dirty="0">
                  <a:solidFill>
                    <a:srgbClr val="485766"/>
                  </a:solidFill>
                  <a:latin typeface="微软雅黑" panose="020B0503020204020204" pitchFamily="34" charset="-122"/>
                  <a:ea typeface="微软雅黑" panose="020B0503020204020204" pitchFamily="34" charset="-122"/>
                </a:rPr>
                <a:t>。魏斐斐等</a:t>
              </a:r>
              <a:r>
                <a:rPr lang="en-US" altLang="zh-HK" sz="1600" baseline="30000" dirty="0">
                  <a:solidFill>
                    <a:srgbClr val="485766"/>
                  </a:solidFill>
                  <a:latin typeface="微软雅黑" panose="020B0503020204020204" pitchFamily="34" charset="-122"/>
                  <a:ea typeface="微软雅黑" panose="020B0503020204020204" pitchFamily="34" charset="-122"/>
                </a:rPr>
                <a:t>[3]</a:t>
              </a:r>
              <a:r>
                <a:rPr lang="en-US" altLang="zh-HK" sz="1600" dirty="0">
                  <a:solidFill>
                    <a:srgbClr val="485766"/>
                  </a:solidFill>
                  <a:latin typeface="微软雅黑" panose="020B0503020204020204" pitchFamily="34" charset="-122"/>
                  <a:ea typeface="微软雅黑" panose="020B0503020204020204" pitchFamily="34" charset="-122"/>
                </a:rPr>
                <a:t>通过长短时记忆神经网络模型和平移预测模型分别预测常住人口数和老年人口数。洪欣琪等</a:t>
              </a:r>
              <a:r>
                <a:rPr lang="en-US" altLang="zh-HK" sz="1600" baseline="30000" dirty="0">
                  <a:solidFill>
                    <a:srgbClr val="485766"/>
                  </a:solidFill>
                  <a:latin typeface="微软雅黑" panose="020B0503020204020204" pitchFamily="34" charset="-122"/>
                  <a:ea typeface="微软雅黑" panose="020B0503020204020204" pitchFamily="34" charset="-122"/>
                </a:rPr>
                <a:t>[4]</a:t>
              </a:r>
              <a:r>
                <a:rPr lang="en-US" altLang="zh-HK" sz="1600" dirty="0">
                  <a:solidFill>
                    <a:srgbClr val="485766"/>
                  </a:solidFill>
                  <a:latin typeface="微软雅黑" panose="020B0503020204020204" pitchFamily="34" charset="-122"/>
                  <a:ea typeface="微软雅黑" panose="020B0503020204020204" pitchFamily="34" charset="-122"/>
                </a:rPr>
                <a:t>通过 BP 神经网络、ARIMA 模型对养老服务床位未来市场需求和供给进行预测.王炳冉</a:t>
              </a:r>
              <a:r>
                <a:rPr lang="en-US" altLang="zh-HK" sz="1600" baseline="30000" dirty="0">
                  <a:solidFill>
                    <a:srgbClr val="485766"/>
                  </a:solidFill>
                  <a:latin typeface="微软雅黑" panose="020B0503020204020204" pitchFamily="34" charset="-122"/>
                  <a:ea typeface="微软雅黑" panose="020B0503020204020204" pitchFamily="34" charset="-122"/>
                </a:rPr>
                <a:t>[6]</a:t>
              </a:r>
              <a:r>
                <a:rPr lang="en-US" altLang="zh-HK" sz="1600" dirty="0">
                  <a:solidFill>
                    <a:srgbClr val="485766"/>
                  </a:solidFill>
                  <a:latin typeface="微软雅黑" panose="020B0503020204020204" pitchFamily="34" charset="-122"/>
                  <a:ea typeface="微软雅黑" panose="020B0503020204020204" pitchFamily="34" charset="-122"/>
                </a:rPr>
                <a:t>将ARIMA模型与神经网络结合根据城镇人口比例分类预测床位数量的市场需求，王佳蕾</a:t>
              </a:r>
              <a:r>
                <a:rPr lang="en-US" altLang="zh-HK" sz="1600" baseline="30000" dirty="0">
                  <a:solidFill>
                    <a:srgbClr val="485766"/>
                  </a:solidFill>
                  <a:latin typeface="微软雅黑" panose="020B0503020204020204" pitchFamily="34" charset="-122"/>
                  <a:ea typeface="微软雅黑" panose="020B0503020204020204" pitchFamily="34" charset="-122"/>
                </a:rPr>
                <a:t>[5]</a:t>
              </a:r>
              <a:r>
                <a:rPr lang="en-US" altLang="zh-HK" sz="1600" dirty="0">
                  <a:solidFill>
                    <a:srgbClr val="485766"/>
                  </a:solidFill>
                  <a:latin typeface="微软雅黑" panose="020B0503020204020204" pitchFamily="34" charset="-122"/>
                  <a:ea typeface="微软雅黑" panose="020B0503020204020204" pitchFamily="34" charset="-122"/>
                </a:rPr>
                <a:t>基于POE和人工神经网络等方法，建立了养老院室外环境设施综合评价体系以及环境设施预测模型。</a:t>
              </a:r>
              <a:r>
                <a:rPr lang="en-US" altLang="zh-HK" sz="1600" dirty="0">
                  <a:solidFill>
                    <a:srgbClr val="485766"/>
                  </a:solidFill>
                  <a:latin typeface="微软雅黑" panose="020B0503020204020204" pitchFamily="34" charset="-122"/>
                  <a:ea typeface="微软雅黑" panose="020B0503020204020204" pitchFamily="34" charset="-122"/>
                  <a:sym typeface="+mn-ea"/>
                </a:rPr>
                <a:t>王艳秋用灰色理论进行人才需求预测分析。</a:t>
              </a:r>
              <a:endParaRPr lang="en-US" altLang="zh-HK" sz="1600" dirty="0">
                <a:solidFill>
                  <a:srgbClr val="485766"/>
                </a:solidFill>
                <a:latin typeface="微软雅黑" panose="020B0503020204020204" pitchFamily="34" charset="-122"/>
                <a:ea typeface="微软雅黑" panose="020B0503020204020204" pitchFamily="34" charset="-122"/>
              </a:endParaRPr>
            </a:p>
          </p:txBody>
        </p:sp>
        <p:sp>
          <p:nvSpPr>
            <p:cNvPr id="23" name="矩形 22"/>
            <p:cNvSpPr/>
            <p:nvPr/>
          </p:nvSpPr>
          <p:spPr>
            <a:xfrm>
              <a:off x="263759" y="5071110"/>
              <a:ext cx="4710953" cy="337185"/>
            </a:xfrm>
            <a:prstGeom prst="rect">
              <a:avLst/>
            </a:prstGeom>
          </p:spPr>
          <p:txBody>
            <a:bodyPr wrap="square">
              <a:spAutoFit/>
            </a:bodyPr>
            <a:lstStyle/>
            <a:p>
              <a:pPr algn="just"/>
              <a:r>
                <a:rPr lang="zh-CN" altLang="zh-HK" sz="1600" dirty="0">
                  <a:solidFill>
                    <a:srgbClr val="485766"/>
                  </a:solidFill>
                  <a:latin typeface="微软雅黑" panose="020B0503020204020204" pitchFamily="34" charset="-122"/>
                  <a:ea typeface="微软雅黑" panose="020B0503020204020204" pitchFamily="34" charset="-122"/>
                </a:rPr>
                <a:t>参考</a:t>
              </a:r>
              <a:r>
                <a:rPr lang="zh-CN" altLang="zh-HK" sz="1600" dirty="0">
                  <a:solidFill>
                    <a:srgbClr val="485766"/>
                  </a:solidFill>
                  <a:latin typeface="微软雅黑" panose="020B0503020204020204" pitchFamily="34" charset="-122"/>
                  <a:ea typeface="微软雅黑" panose="020B0503020204020204" pitchFamily="34" charset="-122"/>
                </a:rPr>
                <a:t>文献</a:t>
              </a:r>
              <a:endParaRPr lang="zh-CN" altLang="zh-HK" sz="1600" dirty="0">
                <a:solidFill>
                  <a:srgbClr val="485766"/>
                </a:solidFill>
                <a:latin typeface="微软雅黑" panose="020B0503020204020204" pitchFamily="34" charset="-122"/>
                <a:ea typeface="微软雅黑" panose="020B0503020204020204" pitchFamily="34" charset="-122"/>
              </a:endParaRPr>
            </a:p>
          </p:txBody>
        </p:sp>
      </p:grpSp>
      <p:sp>
        <p:nvSpPr>
          <p:cNvPr id="5" name="文本框 4"/>
          <p:cNvSpPr txBox="1"/>
          <p:nvPr/>
        </p:nvSpPr>
        <p:spPr>
          <a:xfrm>
            <a:off x="228600" y="412750"/>
            <a:ext cx="4716780" cy="368300"/>
          </a:xfrm>
          <a:prstGeom prst="rect">
            <a:avLst/>
          </a:prstGeom>
          <a:noFill/>
        </p:spPr>
        <p:txBody>
          <a:bodyPr wrap="none" rtlCol="0" anchor="t">
            <a:spAutoFit/>
          </a:bodyPr>
          <a:p>
            <a:r>
              <a:rPr lang="zh-CN" altLang="en-US" b="1" spc="300" dirty="0" smtClean="0">
                <a:latin typeface="微软雅黑" panose="020B0503020204020204" pitchFamily="34" charset="-122"/>
                <a:ea typeface="微软雅黑" panose="020B0503020204020204" pitchFamily="34" charset="-122"/>
                <a:sym typeface="+mn-ea"/>
              </a:rPr>
              <a:t>国内神经网络与养老床位结合文献综述</a:t>
            </a:r>
            <a:endParaRPr lang="zh-CN" altLang="en-US" b="1" spc="300" dirty="0" smtClean="0">
              <a:latin typeface="微软雅黑" panose="020B0503020204020204" pitchFamily="34" charset="-122"/>
              <a:ea typeface="微软雅黑" panose="020B0503020204020204" pitchFamily="34" charset="-122"/>
              <a:sym typeface="+mn-ea"/>
            </a:endParaRPr>
          </a:p>
        </p:txBody>
      </p:sp>
      <p:sp>
        <p:nvSpPr>
          <p:cNvPr id="100" name="文本框 99"/>
          <p:cNvSpPr txBox="1"/>
          <p:nvPr/>
        </p:nvSpPr>
        <p:spPr>
          <a:xfrm>
            <a:off x="488950" y="4725352"/>
            <a:ext cx="5080000" cy="2183765"/>
          </a:xfrm>
          <a:prstGeom prst="rect">
            <a:avLst/>
          </a:prstGeom>
          <a:noFill/>
          <a:ln w="9525">
            <a:noFill/>
          </a:ln>
        </p:spPr>
        <p:txBody>
          <a:bodyPr>
            <a:spAutoFit/>
          </a:bodyPr>
          <a:p>
            <a:pPr indent="0"/>
            <a:r>
              <a:rPr lang="zh-CN" sz="800" b="0">
                <a:latin typeface="Calibri" panose="020F0502020204030204" charset="0"/>
                <a:ea typeface="宋体" panose="02010600030101010101" pitchFamily="2" charset="-122"/>
              </a:rPr>
              <a:t>朱辰超</a:t>
            </a:r>
            <a:r>
              <a:rPr lang="en-US" sz="800" b="0">
                <a:latin typeface="Calibri" panose="020F0502020204030204" charset="0"/>
                <a:ea typeface="宋体" panose="02010600030101010101" pitchFamily="2" charset="-122"/>
              </a:rPr>
              <a:t>,</a:t>
            </a:r>
            <a:r>
              <a:rPr lang="zh-CN" sz="800" b="0">
                <a:latin typeface="Calibri" panose="020F0502020204030204" charset="0"/>
                <a:ea typeface="宋体" panose="02010600030101010101" pitchFamily="2" charset="-122"/>
              </a:rPr>
              <a:t>刘雅雅</a:t>
            </a:r>
            <a:r>
              <a:rPr lang="en-US" sz="800" b="0">
                <a:latin typeface="Calibri" panose="020F0502020204030204" charset="0"/>
                <a:ea typeface="宋体" panose="02010600030101010101" pitchFamily="2" charset="-122"/>
              </a:rPr>
              <a:t>. </a:t>
            </a:r>
            <a:r>
              <a:rPr lang="zh-CN" sz="800" b="0">
                <a:latin typeface="Calibri" panose="020F0502020204030204" charset="0"/>
                <a:ea typeface="宋体" panose="02010600030101010101" pitchFamily="2" charset="-122"/>
              </a:rPr>
              <a:t>基于</a:t>
            </a:r>
            <a:r>
              <a:rPr lang="en-US" sz="800" b="0">
                <a:latin typeface="Calibri" panose="020F0502020204030204" charset="0"/>
                <a:ea typeface="宋体" panose="02010600030101010101" pitchFamily="2" charset="-122"/>
              </a:rPr>
              <a:t>BP</a:t>
            </a:r>
            <a:r>
              <a:rPr lang="zh-CN" sz="800" b="0">
                <a:latin typeface="Calibri" panose="020F0502020204030204" charset="0"/>
                <a:ea typeface="宋体" panose="02010600030101010101" pitchFamily="2" charset="-122"/>
              </a:rPr>
              <a:t>神经网络的养老床位供需分配分析</a:t>
            </a:r>
            <a:r>
              <a:rPr lang="en-US" sz="800" b="0">
                <a:latin typeface="Calibri" panose="020F0502020204030204" charset="0"/>
                <a:ea typeface="宋体" panose="02010600030101010101" pitchFamily="2" charset="-122"/>
              </a:rPr>
              <a:t>[J]. </a:t>
            </a:r>
            <a:r>
              <a:rPr lang="zh-CN" sz="800" b="0">
                <a:latin typeface="Calibri" panose="020F0502020204030204" charset="0"/>
                <a:ea typeface="宋体" panose="02010600030101010101" pitchFamily="2" charset="-122"/>
              </a:rPr>
              <a:t>智能计算机与应用</a:t>
            </a:r>
            <a:r>
              <a:rPr lang="en-US" sz="800" b="0">
                <a:latin typeface="Calibri" panose="020F0502020204030204" charset="0"/>
                <a:ea typeface="宋体" panose="02010600030101010101" pitchFamily="2" charset="-122"/>
              </a:rPr>
              <a:t>,2022,12(8):43-47,53. DOI:10.3969/j.issn.2095-2163.2022.08.008.  </a:t>
            </a:r>
            <a:r>
              <a:rPr lang="zh-CN" sz="800" b="0">
                <a:latin typeface="Calibri" panose="020F0502020204030204" charset="0"/>
                <a:ea typeface="宋体" panose="02010600030101010101" pitchFamily="2" charset="-122"/>
              </a:rPr>
              <a:t>徐宗煌</a:t>
            </a:r>
            <a:r>
              <a:rPr lang="en-US" sz="800" b="0">
                <a:latin typeface="Calibri" panose="020F0502020204030204" charset="0"/>
                <a:ea typeface="宋体" panose="02010600030101010101" pitchFamily="2" charset="-122"/>
              </a:rPr>
              <a:t>. </a:t>
            </a:r>
            <a:r>
              <a:rPr lang="zh-CN" sz="800" b="0">
                <a:latin typeface="Calibri" panose="020F0502020204030204" charset="0"/>
                <a:ea typeface="宋体" panose="02010600030101010101" pitchFamily="2" charset="-122"/>
              </a:rPr>
              <a:t>基于多元回归模型的养老床位需求预测</a:t>
            </a:r>
            <a:r>
              <a:rPr lang="en-US" sz="800" b="0">
                <a:latin typeface="Calibri" panose="020F0502020204030204" charset="0"/>
                <a:ea typeface="宋体" panose="02010600030101010101" pitchFamily="2" charset="-122"/>
              </a:rPr>
              <a:t>[J]. </a:t>
            </a:r>
            <a:r>
              <a:rPr lang="zh-CN" sz="800" b="0">
                <a:latin typeface="Calibri" panose="020F0502020204030204" charset="0"/>
                <a:ea typeface="宋体" panose="02010600030101010101" pitchFamily="2" charset="-122"/>
              </a:rPr>
              <a:t>沈阳大学学报（社会科学版）</a:t>
            </a:r>
            <a:r>
              <a:rPr lang="en-US" sz="800" b="0">
                <a:latin typeface="Calibri" panose="020F0502020204030204" charset="0"/>
                <a:ea typeface="宋体" panose="02010600030101010101" pitchFamily="2" charset="-122"/>
              </a:rPr>
              <a:t>,2022,24(1):52-61. DOI:10.3969/j.issn.2095-5464.2022.01.007.  </a:t>
            </a:r>
            <a:r>
              <a:rPr lang="zh-CN" sz="800" b="0">
                <a:latin typeface="Calibri" panose="020F0502020204030204" charset="0"/>
                <a:ea typeface="宋体" panose="02010600030101010101" pitchFamily="2" charset="-122"/>
              </a:rPr>
              <a:t>魏斐斐</a:t>
            </a:r>
            <a:r>
              <a:rPr lang="en-US" sz="800" b="0">
                <a:latin typeface="Calibri" panose="020F0502020204030204" charset="0"/>
                <a:ea typeface="宋体" panose="02010600030101010101" pitchFamily="2" charset="-122"/>
              </a:rPr>
              <a:t>,</a:t>
            </a:r>
            <a:r>
              <a:rPr lang="zh-CN" sz="800" b="0">
                <a:latin typeface="Calibri" panose="020F0502020204030204" charset="0"/>
                <a:ea typeface="宋体" panose="02010600030101010101" pitchFamily="2" charset="-122"/>
              </a:rPr>
              <a:t>章诗琪</a:t>
            </a:r>
            <a:r>
              <a:rPr lang="en-US" sz="800" b="0">
                <a:latin typeface="Calibri" panose="020F0502020204030204" charset="0"/>
                <a:ea typeface="宋体" panose="02010600030101010101" pitchFamily="2" charset="-122"/>
              </a:rPr>
              <a:t>,</a:t>
            </a:r>
            <a:r>
              <a:rPr lang="zh-CN" sz="800" b="0">
                <a:latin typeface="Calibri" panose="020F0502020204030204" charset="0"/>
                <a:ea typeface="宋体" panose="02010600030101010101" pitchFamily="2" charset="-122"/>
              </a:rPr>
              <a:t>刘肇隆</a:t>
            </a:r>
            <a:r>
              <a:rPr lang="en-US" sz="800" b="0">
                <a:latin typeface="Calibri" panose="020F0502020204030204" charset="0"/>
                <a:ea typeface="宋体" panose="02010600030101010101" pitchFamily="2" charset="-122"/>
              </a:rPr>
              <a:t>,</a:t>
            </a:r>
            <a:r>
              <a:rPr lang="zh-CN" sz="800" b="0">
                <a:latin typeface="Calibri" panose="020F0502020204030204" charset="0"/>
                <a:ea typeface="宋体" panose="02010600030101010101" pitchFamily="2" charset="-122"/>
              </a:rPr>
              <a:t>等</a:t>
            </a:r>
            <a:r>
              <a:rPr lang="en-US" sz="800" b="0">
                <a:latin typeface="Calibri" panose="020F0502020204030204" charset="0"/>
                <a:ea typeface="宋体" panose="02010600030101010101" pitchFamily="2" charset="-122"/>
              </a:rPr>
              <a:t>. </a:t>
            </a:r>
            <a:r>
              <a:rPr lang="zh-CN" sz="800" b="0">
                <a:latin typeface="Calibri" panose="020F0502020204030204" charset="0"/>
                <a:ea typeface="宋体" panose="02010600030101010101" pitchFamily="2" charset="-122"/>
              </a:rPr>
              <a:t>深圳市养老保障资源配置问题探究</a:t>
            </a:r>
            <a:r>
              <a:rPr lang="en-US" sz="800" b="0">
                <a:latin typeface="Calibri" panose="020F0502020204030204" charset="0"/>
                <a:ea typeface="宋体" panose="02010600030101010101" pitchFamily="2" charset="-122"/>
              </a:rPr>
              <a:t>[J]. </a:t>
            </a:r>
            <a:r>
              <a:rPr lang="zh-CN" sz="800" b="0">
                <a:latin typeface="Calibri" panose="020F0502020204030204" charset="0"/>
                <a:ea typeface="宋体" panose="02010600030101010101" pitchFamily="2" charset="-122"/>
              </a:rPr>
              <a:t>数学建模及其应用</a:t>
            </a:r>
            <a:r>
              <a:rPr lang="en-US" sz="800" b="0">
                <a:latin typeface="Calibri" panose="020F0502020204030204" charset="0"/>
                <a:ea typeface="宋体" panose="02010600030101010101" pitchFamily="2" charset="-122"/>
              </a:rPr>
              <a:t>,2021,10(2):49-55. DOI:10.19943/j.2095-3070.jmmia.2021.02.06.  </a:t>
            </a:r>
            <a:r>
              <a:rPr lang="zh-CN" sz="800" b="0">
                <a:latin typeface="Calibri" panose="020F0502020204030204" charset="0"/>
                <a:ea typeface="宋体" panose="02010600030101010101" pitchFamily="2" charset="-122"/>
              </a:rPr>
              <a:t>洪欣琪</a:t>
            </a:r>
            <a:r>
              <a:rPr lang="en-US" sz="800" b="0">
                <a:latin typeface="Calibri" panose="020F0502020204030204" charset="0"/>
                <a:ea typeface="宋体" panose="02010600030101010101" pitchFamily="2" charset="-122"/>
              </a:rPr>
              <a:t>,</a:t>
            </a:r>
            <a:r>
              <a:rPr lang="zh-CN" sz="800" b="0">
                <a:latin typeface="Calibri" panose="020F0502020204030204" charset="0"/>
                <a:ea typeface="宋体" panose="02010600030101010101" pitchFamily="2" charset="-122"/>
              </a:rPr>
              <a:t>陈梦洁</a:t>
            </a:r>
            <a:r>
              <a:rPr lang="en-US" sz="800" b="0">
                <a:latin typeface="Calibri" panose="020F0502020204030204" charset="0"/>
                <a:ea typeface="宋体" panose="02010600030101010101" pitchFamily="2" charset="-122"/>
              </a:rPr>
              <a:t>,</a:t>
            </a:r>
            <a:r>
              <a:rPr lang="zh-CN" sz="800" b="0">
                <a:latin typeface="Calibri" panose="020F0502020204030204" charset="0"/>
                <a:ea typeface="宋体" panose="02010600030101010101" pitchFamily="2" charset="-122"/>
              </a:rPr>
              <a:t>王海运</a:t>
            </a:r>
            <a:r>
              <a:rPr lang="en-US" sz="800" b="0">
                <a:latin typeface="Calibri" panose="020F0502020204030204" charset="0"/>
                <a:ea typeface="宋体" panose="02010600030101010101" pitchFamily="2" charset="-122"/>
              </a:rPr>
              <a:t>. </a:t>
            </a:r>
            <a:r>
              <a:rPr lang="zh-CN" sz="800" b="0">
                <a:latin typeface="Calibri" panose="020F0502020204030204" charset="0"/>
                <a:ea typeface="宋体" panose="02010600030101010101" pitchFamily="2" charset="-122"/>
              </a:rPr>
              <a:t>养老服务床位缺口预测与运营模式研究</a:t>
            </a:r>
            <a:r>
              <a:rPr lang="en-US" sz="800" b="0">
                <a:latin typeface="Calibri" panose="020F0502020204030204" charset="0"/>
                <a:ea typeface="宋体" panose="02010600030101010101" pitchFamily="2" charset="-122"/>
              </a:rPr>
              <a:t>[J]. </a:t>
            </a:r>
            <a:r>
              <a:rPr lang="zh-CN" sz="800" b="0">
                <a:latin typeface="Calibri" panose="020F0502020204030204" charset="0"/>
                <a:ea typeface="宋体" panose="02010600030101010101" pitchFamily="2" charset="-122"/>
              </a:rPr>
              <a:t>平顶山学院学报</a:t>
            </a:r>
            <a:r>
              <a:rPr lang="en-US" sz="800" b="0">
                <a:latin typeface="Calibri" panose="020F0502020204030204" charset="0"/>
                <a:ea typeface="宋体" panose="02010600030101010101" pitchFamily="2" charset="-122"/>
              </a:rPr>
              <a:t>,2021,36(5):87-95. DOI:10.3969/j.issn.1673-1670.2021.05.015. </a:t>
            </a:r>
            <a:r>
              <a:rPr lang="zh-CN" sz="800" b="0">
                <a:latin typeface="Calibri" panose="020F0502020204030204" charset="0"/>
                <a:ea typeface="宋体" panose="02010600030101010101" pitchFamily="2" charset="-122"/>
              </a:rPr>
              <a:t>王炳冉</a:t>
            </a:r>
            <a:r>
              <a:rPr lang="en-US" sz="800" b="0">
                <a:latin typeface="Calibri" panose="020F0502020204030204" charset="0"/>
                <a:ea typeface="宋体" panose="02010600030101010101" pitchFamily="2" charset="-122"/>
              </a:rPr>
              <a:t>. </a:t>
            </a:r>
            <a:r>
              <a:rPr lang="zh-CN" sz="800" b="0">
                <a:latin typeface="Calibri" panose="020F0502020204030204" charset="0"/>
                <a:ea typeface="宋体" panose="02010600030101010101" pitchFamily="2" charset="-122"/>
              </a:rPr>
              <a:t>基于</a:t>
            </a:r>
            <a:r>
              <a:rPr lang="en-US" sz="800" b="0">
                <a:latin typeface="Calibri" panose="020F0502020204030204" charset="0"/>
                <a:ea typeface="宋体" panose="02010600030101010101" pitchFamily="2" charset="-122"/>
              </a:rPr>
              <a:t>ARIMA</a:t>
            </a:r>
            <a:r>
              <a:rPr lang="zh-CN" sz="800" b="0">
                <a:latin typeface="Calibri" panose="020F0502020204030204" charset="0"/>
                <a:ea typeface="宋体" panose="02010600030101010101" pitchFamily="2" charset="-122"/>
              </a:rPr>
              <a:t>模型与神经网络的养老服务床位研究</a:t>
            </a:r>
            <a:r>
              <a:rPr lang="en-US" sz="800" b="0">
                <a:latin typeface="Calibri" panose="020F0502020204030204" charset="0"/>
                <a:ea typeface="宋体" panose="02010600030101010101" pitchFamily="2" charset="-122"/>
              </a:rPr>
              <a:t>[J]. </a:t>
            </a:r>
            <a:r>
              <a:rPr lang="zh-CN" sz="800" b="0">
                <a:latin typeface="Calibri" panose="020F0502020204030204" charset="0"/>
                <a:ea typeface="宋体" panose="02010600030101010101" pitchFamily="2" charset="-122"/>
              </a:rPr>
              <a:t>百科论坛电子杂志</a:t>
            </a:r>
            <a:r>
              <a:rPr lang="en-US" sz="800" b="0">
                <a:latin typeface="Calibri" panose="020F0502020204030204" charset="0"/>
                <a:ea typeface="宋体" panose="02010600030101010101" pitchFamily="2" charset="-122"/>
              </a:rPr>
              <a:t>,2021(1):142. DOI:10.12253/j.issn.2096-3661.2021.01.190.  </a:t>
            </a:r>
            <a:r>
              <a:rPr lang="zh-CN" sz="800" b="0">
                <a:latin typeface="Calibri" panose="020F0502020204030204" charset="0"/>
                <a:ea typeface="宋体" panose="02010600030101010101" pitchFamily="2" charset="-122"/>
              </a:rPr>
              <a:t>王佳蕾</a:t>
            </a:r>
            <a:r>
              <a:rPr lang="en-US" sz="800" b="0">
                <a:latin typeface="Calibri" panose="020F0502020204030204" charset="0"/>
                <a:ea typeface="宋体" panose="02010600030101010101" pitchFamily="2" charset="-122"/>
              </a:rPr>
              <a:t>. </a:t>
            </a:r>
            <a:r>
              <a:rPr lang="zh-CN" sz="800" b="0">
                <a:latin typeface="Calibri" panose="020F0502020204030204" charset="0"/>
                <a:ea typeface="宋体" panose="02010600030101010101" pitchFamily="2" charset="-122"/>
              </a:rPr>
              <a:t>基于</a:t>
            </a:r>
            <a:r>
              <a:rPr lang="en-US" sz="800" b="0">
                <a:latin typeface="Calibri" panose="020F0502020204030204" charset="0"/>
                <a:ea typeface="宋体" panose="02010600030101010101" pitchFamily="2" charset="-122"/>
              </a:rPr>
              <a:t>POE</a:t>
            </a:r>
            <a:r>
              <a:rPr lang="zh-CN" sz="800" b="0">
                <a:latin typeface="Calibri" panose="020F0502020204030204" charset="0"/>
                <a:ea typeface="宋体" panose="02010600030101010101" pitchFamily="2" charset="-122"/>
              </a:rPr>
              <a:t>的西安市养老院室外环境设施评价及预测研究</a:t>
            </a:r>
            <a:r>
              <a:rPr lang="en-US" sz="800" b="0">
                <a:latin typeface="Calibri" panose="020F0502020204030204" charset="0"/>
                <a:ea typeface="宋体" panose="02010600030101010101" pitchFamily="2" charset="-122"/>
              </a:rPr>
              <a:t>[D]. </a:t>
            </a:r>
            <a:r>
              <a:rPr lang="zh-CN" sz="800" b="0">
                <a:latin typeface="Calibri" panose="020F0502020204030204" charset="0"/>
                <a:ea typeface="宋体" panose="02010600030101010101" pitchFamily="2" charset="-122"/>
              </a:rPr>
              <a:t>陕西</a:t>
            </a:r>
            <a:r>
              <a:rPr lang="en-US" sz="800" b="0">
                <a:latin typeface="Calibri" panose="020F0502020204030204" charset="0"/>
                <a:ea typeface="宋体" panose="02010600030101010101" pitchFamily="2" charset="-122"/>
              </a:rPr>
              <a:t>:</a:t>
            </a:r>
            <a:r>
              <a:rPr lang="zh-CN" sz="800" b="0">
                <a:latin typeface="Calibri" panose="020F0502020204030204" charset="0"/>
                <a:ea typeface="宋体" panose="02010600030101010101" pitchFamily="2" charset="-122"/>
              </a:rPr>
              <a:t>西安建筑科技大学</a:t>
            </a:r>
            <a:r>
              <a:rPr lang="en-US" sz="800" b="0">
                <a:latin typeface="Calibri" panose="020F0502020204030204" charset="0"/>
                <a:ea typeface="宋体" panose="02010600030101010101" pitchFamily="2" charset="-122"/>
              </a:rPr>
              <a:t>,2021.  </a:t>
            </a:r>
            <a:r>
              <a:rPr lang="zh-CN" sz="800" b="0">
                <a:latin typeface="Calibri" panose="020F0502020204030204" charset="0"/>
                <a:ea typeface="宋体" panose="02010600030101010101" pitchFamily="2" charset="-122"/>
              </a:rPr>
              <a:t>秦琪怡</a:t>
            </a:r>
            <a:r>
              <a:rPr lang="en-US" sz="800" b="0">
                <a:latin typeface="Calibri" panose="020F0502020204030204" charset="0"/>
                <a:ea typeface="宋体" panose="02010600030101010101" pitchFamily="2" charset="-122"/>
              </a:rPr>
              <a:t>,</a:t>
            </a:r>
            <a:r>
              <a:rPr lang="zh-CN" sz="800" b="0">
                <a:latin typeface="Calibri" panose="020F0502020204030204" charset="0"/>
                <a:ea typeface="宋体" panose="02010600030101010101" pitchFamily="2" charset="-122"/>
              </a:rPr>
              <a:t>郭承湘</a:t>
            </a:r>
            <a:r>
              <a:rPr lang="en-US" sz="800" b="0">
                <a:latin typeface="Calibri" panose="020F0502020204030204" charset="0"/>
                <a:ea typeface="宋体" panose="02010600030101010101" pitchFamily="2" charset="-122"/>
              </a:rPr>
              <a:t>,</a:t>
            </a:r>
            <a:r>
              <a:rPr lang="zh-CN" sz="800" b="0">
                <a:latin typeface="Calibri" panose="020F0502020204030204" charset="0"/>
                <a:ea typeface="宋体" panose="02010600030101010101" pitchFamily="2" charset="-122"/>
              </a:rPr>
              <a:t>吴帅</a:t>
            </a:r>
            <a:r>
              <a:rPr lang="en-US" sz="800" b="0">
                <a:latin typeface="Calibri" panose="020F0502020204030204" charset="0"/>
                <a:ea typeface="宋体" panose="02010600030101010101" pitchFamily="2" charset="-122"/>
              </a:rPr>
              <a:t>,</a:t>
            </a:r>
            <a:r>
              <a:rPr lang="zh-CN" sz="800" b="0">
                <a:latin typeface="Calibri" panose="020F0502020204030204" charset="0"/>
                <a:ea typeface="宋体" panose="02010600030101010101" pitchFamily="2" charset="-122"/>
              </a:rPr>
              <a:t>等</a:t>
            </a:r>
            <a:r>
              <a:rPr lang="en-US" sz="800" b="0">
                <a:latin typeface="Calibri" panose="020F0502020204030204" charset="0"/>
                <a:ea typeface="宋体" panose="02010600030101010101" pitchFamily="2" charset="-122"/>
              </a:rPr>
              <a:t>. </a:t>
            </a:r>
            <a:r>
              <a:rPr lang="zh-CN" sz="800" b="0">
                <a:latin typeface="Calibri" panose="020F0502020204030204" charset="0"/>
                <a:ea typeface="宋体" panose="02010600030101010101" pitchFamily="2" charset="-122"/>
              </a:rPr>
              <a:t>基于粒子群和布谷鸟搜索的</a:t>
            </a:r>
            <a:r>
              <a:rPr lang="en-US" sz="800" b="0">
                <a:latin typeface="Calibri" panose="020F0502020204030204" charset="0"/>
                <a:ea typeface="宋体" panose="02010600030101010101" pitchFamily="2" charset="-122"/>
              </a:rPr>
              <a:t>BP</a:t>
            </a:r>
            <a:r>
              <a:rPr lang="zh-CN" sz="800" b="0">
                <a:latin typeface="Calibri" panose="020F0502020204030204" charset="0"/>
                <a:ea typeface="宋体" panose="02010600030101010101" pitchFamily="2" charset="-122"/>
              </a:rPr>
              <a:t>神经网络优化方法研究</a:t>
            </a:r>
            <a:r>
              <a:rPr lang="en-US" sz="800" b="0">
                <a:latin typeface="Calibri" panose="020F0502020204030204" charset="0"/>
                <a:ea typeface="宋体" panose="02010600030101010101" pitchFamily="2" charset="-122"/>
              </a:rPr>
              <a:t>[J]. </a:t>
            </a:r>
            <a:r>
              <a:rPr lang="zh-CN" sz="800" b="0">
                <a:latin typeface="Calibri" panose="020F0502020204030204" charset="0"/>
                <a:ea typeface="宋体" panose="02010600030101010101" pitchFamily="2" charset="-122"/>
              </a:rPr>
              <a:t>广西大学学报（自然科学版）</a:t>
            </a:r>
            <a:r>
              <a:rPr lang="en-US" sz="800" b="0">
                <a:latin typeface="Calibri" panose="020F0502020204030204" charset="0"/>
                <a:ea typeface="宋体" panose="02010600030101010101" pitchFamily="2" charset="-122"/>
              </a:rPr>
              <a:t>,2020,45(4):898-905. DOI:10.13624/j.cnki.issn.1001-7445.2020.0898. </a:t>
            </a:r>
            <a:r>
              <a:rPr lang="zh-CN" sz="800" b="0">
                <a:latin typeface="Calibri" panose="020F0502020204030204" charset="0"/>
                <a:ea typeface="宋体" panose="02010600030101010101" pitchFamily="2" charset="-122"/>
              </a:rPr>
              <a:t>高源</a:t>
            </a:r>
            <a:r>
              <a:rPr lang="en-US" sz="800" b="0">
                <a:latin typeface="Calibri" panose="020F0502020204030204" charset="0"/>
                <a:ea typeface="宋体" panose="02010600030101010101" pitchFamily="2" charset="-122"/>
              </a:rPr>
              <a:t>. BP</a:t>
            </a:r>
            <a:r>
              <a:rPr lang="zh-CN" sz="800" b="0">
                <a:latin typeface="Calibri" panose="020F0502020204030204" charset="0"/>
                <a:ea typeface="宋体" panose="02010600030101010101" pitchFamily="2" charset="-122"/>
              </a:rPr>
              <a:t>神经网络优化算法研究</a:t>
            </a:r>
            <a:r>
              <a:rPr lang="en-US" sz="800" b="0">
                <a:latin typeface="Calibri" panose="020F0502020204030204" charset="0"/>
                <a:ea typeface="宋体" panose="02010600030101010101" pitchFamily="2" charset="-122"/>
              </a:rPr>
              <a:t>[J]. </a:t>
            </a:r>
            <a:r>
              <a:rPr lang="zh-CN" sz="800" b="0">
                <a:latin typeface="Calibri" panose="020F0502020204030204" charset="0"/>
                <a:ea typeface="宋体" panose="02010600030101010101" pitchFamily="2" charset="-122"/>
              </a:rPr>
              <a:t>电脑知识与技术</a:t>
            </a:r>
            <a:r>
              <a:rPr lang="en-US" sz="800" b="0">
                <a:latin typeface="Calibri" panose="020F0502020204030204" charset="0"/>
                <a:ea typeface="宋体" panose="02010600030101010101" pitchFamily="2" charset="-122"/>
              </a:rPr>
              <a:t>,2009,5(29):8248-8249. DOI:10.3969/j.issn.1009-3044.2009.29.068. </a:t>
            </a:r>
            <a:endParaRPr lang="en-US" sz="800" b="0">
              <a:latin typeface="Calibri" panose="020F0502020204030204" charset="0"/>
              <a:ea typeface="宋体" panose="02010600030101010101" pitchFamily="2" charset="-122"/>
            </a:endParaRPr>
          </a:p>
          <a:p>
            <a:pPr indent="0"/>
            <a:r>
              <a:rPr lang="zh-CN" altLang="en-US" sz="800"/>
              <a:t>王艳秋,王港,王佳.基于灰色理论的养老产业人才需求预测分析——以南京地区为例[J].现代商贸工业,2021,42(32):61-63.DOI:10.19311/j.cnki.1672-3198.2021.32.030.</a:t>
            </a:r>
            <a:endParaRPr lang="zh-CN" altLang="en-US" sz="800"/>
          </a:p>
        </p:txBody>
      </p:sp>
      <p:sp>
        <p:nvSpPr>
          <p:cNvPr id="6" name="文本框 5"/>
          <p:cNvSpPr txBox="1"/>
          <p:nvPr/>
        </p:nvSpPr>
        <p:spPr>
          <a:xfrm>
            <a:off x="6419850" y="1474470"/>
            <a:ext cx="3671570" cy="645160"/>
          </a:xfrm>
          <a:prstGeom prst="rect">
            <a:avLst/>
          </a:prstGeom>
          <a:noFill/>
        </p:spPr>
        <p:txBody>
          <a:bodyPr wrap="square" rtlCol="0">
            <a:spAutoFit/>
          </a:bodyPr>
          <a:p>
            <a:r>
              <a:rPr lang="zh-CN" altLang="zh-HK">
                <a:solidFill>
                  <a:schemeClr val="bg1"/>
                </a:solidFill>
                <a:sym typeface="+mn-ea"/>
              </a:rPr>
              <a:t>神经网络运用</a:t>
            </a:r>
            <a:r>
              <a:rPr lang="zh-HK" altLang="en-US">
                <a:solidFill>
                  <a:schemeClr val="bg1"/>
                </a:solidFill>
                <a:sym typeface="+mn-ea"/>
              </a:rPr>
              <a:t>改进方法</a:t>
            </a:r>
            <a:endParaRPr lang="zh-HK" altLang="en-US">
              <a:solidFill>
                <a:schemeClr val="bg1"/>
              </a:solidFill>
            </a:endParaRPr>
          </a:p>
          <a:p>
            <a:endParaRPr lang="zh-HK" altLang="en-US">
              <a:solidFill>
                <a:schemeClr val="bg1"/>
              </a:solidFill>
            </a:endParaRPr>
          </a:p>
        </p:txBody>
      </p:sp>
      <p:sp>
        <p:nvSpPr>
          <p:cNvPr id="7" name="文本框 6"/>
          <p:cNvSpPr txBox="1"/>
          <p:nvPr/>
        </p:nvSpPr>
        <p:spPr>
          <a:xfrm>
            <a:off x="6664325" y="1991995"/>
            <a:ext cx="4955540" cy="3692525"/>
          </a:xfrm>
          <a:prstGeom prst="rect">
            <a:avLst/>
          </a:prstGeom>
          <a:noFill/>
        </p:spPr>
        <p:txBody>
          <a:bodyPr wrap="square" rtlCol="0">
            <a:spAutoFit/>
          </a:bodyPr>
          <a:p>
            <a:r>
              <a:rPr lang="zh-CN" altLang="en-US">
                <a:solidFill>
                  <a:schemeClr val="bg1"/>
                </a:solidFill>
              </a:rPr>
              <a:t>    一、遗传算法结合模拟退火算法优化BP算法</a:t>
            </a:r>
            <a:endParaRPr lang="zh-CN" altLang="en-US">
              <a:solidFill>
                <a:schemeClr val="bg1"/>
              </a:solidFill>
            </a:endParaRPr>
          </a:p>
          <a:p>
            <a:r>
              <a:rPr lang="en-US" altLang="zh-CN">
                <a:solidFill>
                  <a:schemeClr val="bg1"/>
                </a:solidFill>
              </a:rPr>
              <a:t>         </a:t>
            </a:r>
            <a:r>
              <a:rPr lang="zh-CN" altLang="en-US">
                <a:solidFill>
                  <a:schemeClr val="bg1"/>
                </a:solidFill>
              </a:rPr>
              <a:t>从仿真实验结果可以看出，通过这一步的</a:t>
            </a:r>
            <a:r>
              <a:rPr lang="en-US" altLang="zh-CN">
                <a:solidFill>
                  <a:schemeClr val="bg1"/>
                </a:solidFill>
              </a:rPr>
              <a:t>                                          </a:t>
            </a:r>
            <a:r>
              <a:rPr lang="zh-CN" altLang="en-US">
                <a:solidFill>
                  <a:schemeClr val="bg1"/>
                </a:solidFill>
              </a:rPr>
              <a:t>训练，可以减少BP训练的次数，提高了效率</a:t>
            </a:r>
            <a:endParaRPr lang="zh-CN" altLang="en-US">
              <a:solidFill>
                <a:schemeClr val="bg1"/>
              </a:solidFill>
            </a:endParaRPr>
          </a:p>
          <a:p>
            <a:r>
              <a:rPr lang="zh-CN" altLang="en-US">
                <a:solidFill>
                  <a:schemeClr val="bg1"/>
                </a:solidFill>
              </a:rPr>
              <a:t>    二、遗传算法(cA)和基因表达式编程(GEP)优化算法</a:t>
            </a:r>
            <a:endParaRPr lang="zh-CN" altLang="en-US">
              <a:solidFill>
                <a:schemeClr val="bg1"/>
              </a:solidFill>
            </a:endParaRPr>
          </a:p>
          <a:p>
            <a:r>
              <a:rPr lang="en-US" altLang="zh-CN">
                <a:solidFill>
                  <a:schemeClr val="bg1"/>
                </a:solidFill>
              </a:rPr>
              <a:t>        </a:t>
            </a:r>
            <a:r>
              <a:rPr lang="zh-CN" altLang="en-US">
                <a:solidFill>
                  <a:schemeClr val="bg1"/>
                </a:solidFill>
              </a:rPr>
              <a:t>遗传算法可避免BP网络易陷入局部极小问题，且收敛速度快，达到优化网络的目的，同时解决预测问题的能力加强。</a:t>
            </a:r>
            <a:endParaRPr lang="zh-CN" altLang="en-US">
              <a:solidFill>
                <a:schemeClr val="bg1"/>
              </a:solidFill>
            </a:endParaRPr>
          </a:p>
          <a:p>
            <a:r>
              <a:rPr lang="zh-CN" altLang="en-US">
                <a:solidFill>
                  <a:schemeClr val="bg1"/>
                </a:solidFill>
              </a:rPr>
              <a:t>    三、利用新算法对传统BP算法进行改进。</a:t>
            </a:r>
            <a:endParaRPr lang="zh-CN" altLang="en-US">
              <a:solidFill>
                <a:schemeClr val="bg1"/>
              </a:solidFill>
            </a:endParaRPr>
          </a:p>
          <a:p>
            <a:r>
              <a:rPr lang="en-US" altLang="zh-CN">
                <a:solidFill>
                  <a:schemeClr val="bg1"/>
                </a:solidFill>
              </a:rPr>
              <a:t>          </a:t>
            </a:r>
            <a:r>
              <a:rPr lang="zh-CN" altLang="en-US">
                <a:solidFill>
                  <a:schemeClr val="bg1"/>
                </a:solidFill>
              </a:rPr>
              <a:t>吴帅等</a:t>
            </a:r>
            <a:r>
              <a:rPr lang="zh-CN" altLang="en-US" baseline="30000">
                <a:solidFill>
                  <a:schemeClr val="bg1"/>
                </a:solidFill>
              </a:rPr>
              <a:t>[6]</a:t>
            </a:r>
            <a:r>
              <a:rPr lang="zh-CN" altLang="en-US">
                <a:solidFill>
                  <a:schemeClr val="bg1"/>
                </a:solidFill>
              </a:rPr>
              <a:t>针对BP神经网络初始化敏感性高、易陷入局部最小值的问题,通过研究基于粒子群优化和布谷鸟搜索融合提出一种分层的融合优化模型</a:t>
            </a:r>
            <a:r>
              <a:rPr lang="en-US" altLang="zh-CN">
                <a:solidFill>
                  <a:schemeClr val="bg1"/>
                </a:solidFill>
              </a:rPr>
              <a:t> </a:t>
            </a:r>
            <a:r>
              <a:rPr lang="zh-CN" altLang="en-US">
                <a:solidFill>
                  <a:schemeClr val="bg1"/>
                </a:solidFill>
              </a:rPr>
              <a:t>MB-PSO-CS-BP.</a:t>
            </a:r>
            <a:endParaRPr lang="zh-CN" altLang="en-US">
              <a:solidFill>
                <a:schemeClr val="bg1"/>
              </a:solidFill>
            </a:endParaRPr>
          </a:p>
        </p:txBody>
      </p:sp>
    </p:spTree>
  </p:cSld>
  <p:clrMapOvr>
    <a:masterClrMapping/>
  </p:clrMapOvr>
  <p:transition>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136647" y="1556141"/>
            <a:ext cx="2620469" cy="2620469"/>
            <a:chOff x="1136647" y="1556141"/>
            <a:chExt cx="2620469" cy="2620469"/>
          </a:xfrm>
        </p:grpSpPr>
        <p:sp>
          <p:nvSpPr>
            <p:cNvPr id="12" name="椭圆 11"/>
            <p:cNvSpPr/>
            <p:nvPr/>
          </p:nvSpPr>
          <p:spPr>
            <a:xfrm>
              <a:off x="1136647" y="1556141"/>
              <a:ext cx="2620469" cy="2620469"/>
            </a:xfrm>
            <a:prstGeom prst="ellipse">
              <a:avLst/>
            </a:prstGeom>
            <a:noFill/>
            <a:ln>
              <a:solidFill>
                <a:srgbClr val="4857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椭圆 12"/>
            <p:cNvSpPr/>
            <p:nvPr/>
          </p:nvSpPr>
          <p:spPr>
            <a:xfrm>
              <a:off x="1282229" y="1701723"/>
              <a:ext cx="2329306" cy="2329306"/>
            </a:xfrm>
            <a:prstGeom prst="ellipse">
              <a:avLst/>
            </a:prstGeom>
            <a:solidFill>
              <a:srgbClr val="4857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400" b="1" dirty="0" smtClean="0">
                  <a:solidFill>
                    <a:schemeClr val="bg1"/>
                  </a:solidFill>
                  <a:latin typeface="微软雅黑" panose="020B0503020204020204" pitchFamily="34" charset="-122"/>
                  <a:ea typeface="微软雅黑" panose="020B0503020204020204" pitchFamily="34" charset="-122"/>
                </a:rPr>
                <a:t>1</a:t>
              </a:r>
              <a:endParaRPr lang="zh-HK" altLang="en-US" sz="4400" b="1"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4785765" y="3896672"/>
            <a:ext cx="2620469" cy="2620469"/>
            <a:chOff x="4785765" y="3896672"/>
            <a:chExt cx="2620469" cy="2620469"/>
          </a:xfrm>
        </p:grpSpPr>
        <p:sp>
          <p:nvSpPr>
            <p:cNvPr id="15" name="椭圆 14"/>
            <p:cNvSpPr/>
            <p:nvPr/>
          </p:nvSpPr>
          <p:spPr>
            <a:xfrm>
              <a:off x="4785765" y="3896672"/>
              <a:ext cx="2620469" cy="2620469"/>
            </a:xfrm>
            <a:prstGeom prst="ellipse">
              <a:avLst/>
            </a:prstGeom>
            <a:noFill/>
            <a:ln>
              <a:solidFill>
                <a:srgbClr val="4857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椭圆 15"/>
            <p:cNvSpPr/>
            <p:nvPr/>
          </p:nvSpPr>
          <p:spPr>
            <a:xfrm>
              <a:off x="4931347" y="4042254"/>
              <a:ext cx="2329306" cy="2329306"/>
            </a:xfrm>
            <a:prstGeom prst="ellipse">
              <a:avLst/>
            </a:prstGeom>
            <a:solidFill>
              <a:srgbClr val="2E75B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400" b="1" dirty="0" smtClean="0">
                  <a:solidFill>
                    <a:schemeClr val="bg1"/>
                  </a:solidFill>
                  <a:latin typeface="微软雅黑" panose="020B0503020204020204" pitchFamily="34" charset="-122"/>
                  <a:ea typeface="微软雅黑" panose="020B0503020204020204" pitchFamily="34" charset="-122"/>
                </a:rPr>
                <a:t>2</a:t>
              </a:r>
              <a:endParaRPr lang="zh-HK" altLang="en-US" sz="4400" b="1" dirty="0">
                <a:solidFill>
                  <a:schemeClr val="bg1"/>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8434884" y="1556141"/>
            <a:ext cx="2620469" cy="2620469"/>
            <a:chOff x="8434884" y="1556141"/>
            <a:chExt cx="2620469" cy="2620469"/>
          </a:xfrm>
        </p:grpSpPr>
        <p:sp>
          <p:nvSpPr>
            <p:cNvPr id="18" name="椭圆 17"/>
            <p:cNvSpPr/>
            <p:nvPr/>
          </p:nvSpPr>
          <p:spPr>
            <a:xfrm>
              <a:off x="8434884" y="1556141"/>
              <a:ext cx="2620469" cy="2620469"/>
            </a:xfrm>
            <a:prstGeom prst="ellipse">
              <a:avLst/>
            </a:prstGeom>
            <a:noFill/>
            <a:ln>
              <a:solidFill>
                <a:srgbClr val="4857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9" name="椭圆 18"/>
            <p:cNvSpPr/>
            <p:nvPr/>
          </p:nvSpPr>
          <p:spPr>
            <a:xfrm>
              <a:off x="8580466" y="1701723"/>
              <a:ext cx="2329306" cy="2329306"/>
            </a:xfrm>
            <a:prstGeom prst="ellipse">
              <a:avLst/>
            </a:prstGeom>
            <a:solidFill>
              <a:srgbClr val="4857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400" b="1" dirty="0" smtClean="0">
                  <a:solidFill>
                    <a:schemeClr val="bg1"/>
                  </a:solidFill>
                  <a:latin typeface="微软雅黑" panose="020B0503020204020204" pitchFamily="34" charset="-122"/>
                  <a:ea typeface="微软雅黑" panose="020B0503020204020204" pitchFamily="34" charset="-122"/>
                </a:rPr>
                <a:t>3</a:t>
              </a:r>
              <a:endParaRPr lang="zh-HK" altLang="en-US" sz="4400" b="1" dirty="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rot="1978849">
            <a:off x="3770058" y="3634004"/>
            <a:ext cx="902848" cy="1074675"/>
            <a:chOff x="6865257" y="1118912"/>
            <a:chExt cx="902848" cy="1074675"/>
          </a:xfrm>
        </p:grpSpPr>
        <p:sp>
          <p:nvSpPr>
            <p:cNvPr id="27" name="燕尾形 26"/>
            <p:cNvSpPr/>
            <p:nvPr/>
          </p:nvSpPr>
          <p:spPr>
            <a:xfrm>
              <a:off x="6865257" y="1118912"/>
              <a:ext cx="395396" cy="1074675"/>
            </a:xfrm>
            <a:prstGeom prst="chevron">
              <a:avLst/>
            </a:prstGeom>
            <a:solidFill>
              <a:srgbClr val="485766">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28" name="燕尾形 27"/>
            <p:cNvSpPr/>
            <p:nvPr/>
          </p:nvSpPr>
          <p:spPr>
            <a:xfrm>
              <a:off x="7118983" y="1118912"/>
              <a:ext cx="395396" cy="1074675"/>
            </a:xfrm>
            <a:prstGeom prst="chevron">
              <a:avLst/>
            </a:prstGeom>
            <a:solidFill>
              <a:srgbClr val="48576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29" name="燕尾形 28"/>
            <p:cNvSpPr/>
            <p:nvPr/>
          </p:nvSpPr>
          <p:spPr>
            <a:xfrm>
              <a:off x="7372709" y="1118912"/>
              <a:ext cx="395396" cy="1074675"/>
            </a:xfrm>
            <a:prstGeom prst="chevron">
              <a:avLst/>
            </a:pr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grpSp>
        <p:nvGrpSpPr>
          <p:cNvPr id="30" name="组合 29"/>
          <p:cNvGrpSpPr/>
          <p:nvPr/>
        </p:nvGrpSpPr>
        <p:grpSpPr>
          <a:xfrm rot="19312279" flipV="1">
            <a:off x="7557781" y="3639271"/>
            <a:ext cx="902848" cy="1074675"/>
            <a:chOff x="6865257" y="1118912"/>
            <a:chExt cx="902848" cy="1074675"/>
          </a:xfrm>
        </p:grpSpPr>
        <p:sp>
          <p:nvSpPr>
            <p:cNvPr id="31" name="燕尾形 30"/>
            <p:cNvSpPr/>
            <p:nvPr/>
          </p:nvSpPr>
          <p:spPr>
            <a:xfrm>
              <a:off x="6865257" y="1118912"/>
              <a:ext cx="395396" cy="1074675"/>
            </a:xfrm>
            <a:prstGeom prst="chevron">
              <a:avLst/>
            </a:prstGeom>
            <a:solidFill>
              <a:srgbClr val="485766">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32" name="燕尾形 31"/>
            <p:cNvSpPr/>
            <p:nvPr/>
          </p:nvSpPr>
          <p:spPr>
            <a:xfrm>
              <a:off x="7118983" y="1118912"/>
              <a:ext cx="395396" cy="1074675"/>
            </a:xfrm>
            <a:prstGeom prst="chevron">
              <a:avLst/>
            </a:prstGeom>
            <a:solidFill>
              <a:srgbClr val="48576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33" name="燕尾形 32"/>
            <p:cNvSpPr/>
            <p:nvPr/>
          </p:nvSpPr>
          <p:spPr>
            <a:xfrm>
              <a:off x="7372709" y="1118912"/>
              <a:ext cx="395396" cy="1074675"/>
            </a:xfrm>
            <a:prstGeom prst="chevron">
              <a:avLst/>
            </a:pr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34" name="矩形 33"/>
          <p:cNvSpPr/>
          <p:nvPr/>
        </p:nvSpPr>
        <p:spPr>
          <a:xfrm>
            <a:off x="501015" y="4565015"/>
            <a:ext cx="3155950" cy="1599565"/>
          </a:xfrm>
          <a:prstGeom prst="rect">
            <a:avLst/>
          </a:prstGeom>
        </p:spPr>
        <p:txBody>
          <a:bodyPr wrap="square">
            <a:spAutoFit/>
          </a:bodyPr>
          <a:lstStyle/>
          <a:p>
            <a:pPr algn="just"/>
            <a:r>
              <a:rPr lang="en-US" altLang="zh-HK" sz="1400" dirty="0">
                <a:solidFill>
                  <a:srgbClr val="485766"/>
                </a:solidFill>
                <a:latin typeface="微软雅黑" panose="020B0503020204020204" pitchFamily="34" charset="-122"/>
                <a:ea typeface="微软雅黑" panose="020B0503020204020204" pitchFamily="34" charset="-122"/>
              </a:rPr>
              <a:t>大力推动养老床位建设，按照供需结构合理规划床位分配。</a:t>
            </a:r>
            <a:r>
              <a:rPr lang="zh-CN" altLang="en-US" sz="1400" dirty="0">
                <a:solidFill>
                  <a:srgbClr val="485766"/>
                </a:solidFill>
                <a:latin typeface="微软雅黑" panose="020B0503020204020204" pitchFamily="34" charset="-122"/>
                <a:ea typeface="微软雅黑" panose="020B0503020204020204" pitchFamily="34" charset="-122"/>
              </a:rPr>
              <a:t>在</a:t>
            </a:r>
            <a:r>
              <a:rPr lang="en-US" altLang="zh-HK" sz="1400" dirty="0">
                <a:solidFill>
                  <a:srgbClr val="485766"/>
                </a:solidFill>
                <a:latin typeface="微软雅黑" panose="020B0503020204020204" pitchFamily="34" charset="-122"/>
                <a:ea typeface="微软雅黑" panose="020B0503020204020204" pitchFamily="34" charset="-122"/>
              </a:rPr>
              <a:t>受生育率下降、预期寿命增加的双重影响</a:t>
            </a:r>
            <a:r>
              <a:rPr lang="zh-CN" altLang="en-US" sz="1400" dirty="0">
                <a:solidFill>
                  <a:srgbClr val="485766"/>
                </a:solidFill>
                <a:latin typeface="微软雅黑" panose="020B0503020204020204" pitchFamily="34" charset="-122"/>
                <a:ea typeface="微软雅黑" panose="020B0503020204020204" pitchFamily="34" charset="-122"/>
              </a:rPr>
              <a:t>下</a:t>
            </a:r>
            <a:r>
              <a:rPr lang="en-US" altLang="zh-HK" sz="1400" dirty="0">
                <a:solidFill>
                  <a:srgbClr val="485766"/>
                </a:solidFill>
                <a:latin typeface="微软雅黑" panose="020B0503020204020204" pitchFamily="34" charset="-122"/>
                <a:ea typeface="微软雅黑" panose="020B0503020204020204" pitchFamily="34" charset="-122"/>
              </a:rPr>
              <a:t>，根据我们的预测以及计算</a:t>
            </a:r>
            <a:r>
              <a:rPr lang="zh-CN" altLang="en-US" sz="1400" dirty="0">
                <a:solidFill>
                  <a:srgbClr val="485766"/>
                </a:solidFill>
                <a:latin typeface="微软雅黑" panose="020B0503020204020204" pitchFamily="34" charset="-122"/>
                <a:ea typeface="微软雅黑" panose="020B0503020204020204" pitchFamily="34" charset="-122"/>
              </a:rPr>
              <a:t>，参考对未来床位需求结构的预测，大致按照 3 比 2 的比例分配机构养老床位和社区养老床位。</a:t>
            </a:r>
            <a:endParaRPr lang="zh-CN" altLang="en-US" sz="1400" dirty="0">
              <a:solidFill>
                <a:srgbClr val="485766"/>
              </a:solidFill>
              <a:latin typeface="微软雅黑" panose="020B0503020204020204" pitchFamily="34" charset="-122"/>
              <a:ea typeface="微软雅黑" panose="020B0503020204020204" pitchFamily="34" charset="-122"/>
            </a:endParaRPr>
          </a:p>
        </p:txBody>
      </p:sp>
      <p:sp>
        <p:nvSpPr>
          <p:cNvPr id="35" name="矩形 34"/>
          <p:cNvSpPr/>
          <p:nvPr/>
        </p:nvSpPr>
        <p:spPr>
          <a:xfrm>
            <a:off x="4752975" y="2083435"/>
            <a:ext cx="2968625" cy="953135"/>
          </a:xfrm>
          <a:prstGeom prst="rect">
            <a:avLst/>
          </a:prstGeom>
        </p:spPr>
        <p:txBody>
          <a:bodyPr wrap="square">
            <a:spAutoFit/>
          </a:bodyPr>
          <a:lstStyle/>
          <a:p>
            <a:pPr algn="just"/>
            <a:r>
              <a:rPr lang="en-US" altLang="zh-HK" sz="1400" dirty="0">
                <a:solidFill>
                  <a:srgbClr val="485766"/>
                </a:solidFill>
                <a:latin typeface="微软雅黑" panose="020B0503020204020204" pitchFamily="34" charset="-122"/>
                <a:ea typeface="微软雅黑" panose="020B0503020204020204" pitchFamily="34" charset="-122"/>
              </a:rPr>
              <a:t>积极监督指导养老服务机构。老龄产业要兼顾社会经济效益，探索双向红利。在保证收获商业红利的同时也应更加强调注意社会利益</a:t>
            </a:r>
            <a:endParaRPr lang="en-US" altLang="zh-HK" sz="1400" dirty="0">
              <a:solidFill>
                <a:srgbClr val="485766"/>
              </a:solidFill>
              <a:latin typeface="微软雅黑" panose="020B0503020204020204" pitchFamily="34" charset="-122"/>
              <a:ea typeface="微软雅黑" panose="020B0503020204020204" pitchFamily="34" charset="-122"/>
            </a:endParaRPr>
          </a:p>
        </p:txBody>
      </p:sp>
      <p:sp>
        <p:nvSpPr>
          <p:cNvPr id="36" name="矩形 35"/>
          <p:cNvSpPr/>
          <p:nvPr/>
        </p:nvSpPr>
        <p:spPr>
          <a:xfrm>
            <a:off x="8535035" y="4917440"/>
            <a:ext cx="3417570" cy="1383665"/>
          </a:xfrm>
          <a:prstGeom prst="rect">
            <a:avLst/>
          </a:prstGeom>
        </p:spPr>
        <p:txBody>
          <a:bodyPr wrap="square">
            <a:spAutoFit/>
          </a:bodyPr>
          <a:lstStyle/>
          <a:p>
            <a:pPr algn="just"/>
            <a:r>
              <a:rPr lang="en-US" altLang="zh-HK" sz="1400" dirty="0">
                <a:solidFill>
                  <a:srgbClr val="485766"/>
                </a:solidFill>
                <a:latin typeface="微软雅黑" panose="020B0503020204020204" pitchFamily="34" charset="-122"/>
                <a:ea typeface="微软雅黑" panose="020B0503020204020204" pitchFamily="34" charset="-122"/>
              </a:rPr>
              <a:t>大力发展养老产业人才建设。随着我国近些年老龄化问题逐渐凸显，养老产业渐渐成为当前的朝阳产业。但是目前存在养老机构专业化护理和管理人才短缺的问题，</a:t>
            </a:r>
            <a:endParaRPr lang="en-US" altLang="zh-HK" sz="1400" dirty="0">
              <a:solidFill>
                <a:srgbClr val="485766"/>
              </a:solidFill>
              <a:latin typeface="微软雅黑" panose="020B0503020204020204" pitchFamily="34" charset="-122"/>
              <a:ea typeface="微软雅黑" panose="020B0503020204020204" pitchFamily="34" charset="-122"/>
            </a:endParaRPr>
          </a:p>
          <a:p>
            <a:pPr algn="just"/>
            <a:r>
              <a:rPr lang="en-US" altLang="zh-HK" sz="1400" dirty="0">
                <a:solidFill>
                  <a:srgbClr val="485766"/>
                </a:solidFill>
                <a:latin typeface="微软雅黑" panose="020B0503020204020204" pitchFamily="34" charset="-122"/>
                <a:ea typeface="微软雅黑" panose="020B0503020204020204" pitchFamily="34" charset="-122"/>
              </a:rPr>
              <a:t>同时，康复、心理咨询、社工等人才也十分缺乏。</a:t>
            </a:r>
            <a:endParaRPr lang="en-US" altLang="zh-HK" sz="1400" dirty="0">
              <a:solidFill>
                <a:srgbClr val="485766"/>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59654" y="86955"/>
            <a:ext cx="3444158" cy="985154"/>
            <a:chOff x="0" y="174039"/>
            <a:chExt cx="3444158" cy="985154"/>
          </a:xfrm>
        </p:grpSpPr>
        <p:sp>
          <p:nvSpPr>
            <p:cNvPr id="39" name="文本框 38"/>
            <p:cNvSpPr txBox="1"/>
            <p:nvPr/>
          </p:nvSpPr>
          <p:spPr>
            <a:xfrm>
              <a:off x="267877" y="174039"/>
              <a:ext cx="3176281" cy="645160"/>
            </a:xfrm>
            <a:prstGeom prst="rect">
              <a:avLst/>
            </a:prstGeom>
            <a:noFill/>
          </p:spPr>
          <p:txBody>
            <a:bodyPr wrap="square" rtlCol="0">
              <a:spAutoFit/>
            </a:bodyPr>
            <a:lstStyle/>
            <a:p>
              <a:pPr algn="l">
                <a:buClrTx/>
                <a:buSzTx/>
                <a:buFontTx/>
              </a:pPr>
              <a:r>
                <a:rPr lang="en-US" altLang="zh-HK" sz="3600" b="1" spc="300" dirty="0" smtClean="0">
                  <a:solidFill>
                    <a:srgbClr val="2E75B6"/>
                  </a:solidFill>
                  <a:latin typeface="微软雅黑" panose="020B0503020204020204" pitchFamily="34" charset="-122"/>
                  <a:ea typeface="微软雅黑" panose="020B0503020204020204" pitchFamily="34" charset="-122"/>
                  <a:sym typeface="+mn-ea"/>
                </a:rPr>
                <a:t>现状分析</a:t>
              </a:r>
              <a:endParaRPr lang="zh-HK" altLang="en-US" sz="3600" b="1" spc="300" dirty="0">
                <a:solidFill>
                  <a:srgbClr val="2E75B6"/>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267877" y="760413"/>
              <a:ext cx="2620469" cy="398780"/>
            </a:xfrm>
            <a:prstGeom prst="rect">
              <a:avLst/>
            </a:prstGeom>
            <a:noFill/>
          </p:spPr>
          <p:txBody>
            <a:bodyPr wrap="square" rtlCol="0">
              <a:spAutoFit/>
            </a:bodyPr>
            <a:lstStyle/>
            <a:p>
              <a:r>
                <a:rPr lang="en-US" altLang="zh-HK" sz="2000" b="1" spc="300" dirty="0" smtClean="0">
                  <a:solidFill>
                    <a:srgbClr val="485766"/>
                  </a:solidFill>
                  <a:latin typeface="微软雅黑" panose="020B0503020204020204" pitchFamily="34" charset="-122"/>
                  <a:ea typeface="微软雅黑" panose="020B0503020204020204" pitchFamily="34" charset="-122"/>
                </a:rPr>
                <a:t>政策建议</a:t>
              </a:r>
              <a:endParaRPr lang="en-US" altLang="zh-HK" sz="2000" b="1" spc="300" dirty="0" smtClean="0">
                <a:solidFill>
                  <a:srgbClr val="485766"/>
                </a:solidFill>
                <a:latin typeface="微软雅黑" panose="020B0503020204020204" pitchFamily="34" charset="-122"/>
                <a:ea typeface="微软雅黑" panose="020B0503020204020204" pitchFamily="34" charset="-122"/>
              </a:endParaRPr>
            </a:p>
          </p:txBody>
        </p:sp>
        <p:sp>
          <p:nvSpPr>
            <p:cNvPr id="43" name="矩形 42"/>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Tree>
  </p:cSld>
  <p:clrMapOvr>
    <a:masterClrMapping/>
  </p:clrMapOvr>
  <p:transition>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562610" y="1905000"/>
            <a:ext cx="11255375" cy="3753485"/>
          </a:xfrm>
          <a:prstGeom prst="rect">
            <a:avLst/>
          </a:prstGeom>
        </p:spPr>
        <p:txBody>
          <a:bodyPr wrap="square">
            <a:spAutoFit/>
          </a:bodyPr>
          <a:lstStyle/>
          <a:p>
            <a:pPr algn="just">
              <a:lnSpc>
                <a:spcPct val="150000"/>
              </a:lnSpc>
            </a:pPr>
            <a:r>
              <a:rPr lang="zh-CN" altLang="en-US" sz="2000" b="1" dirty="0">
                <a:solidFill>
                  <a:srgbClr val="5D6975"/>
                </a:solidFill>
                <a:uFillTx/>
                <a:latin typeface="Times New Roman" panose="02020603050405020304" charset="0"/>
                <a:ea typeface="黑体" panose="02010609060101010101" charset="-122"/>
                <a:cs typeface="黑体" panose="02010609060101010101" charset="-122"/>
              </a:rPr>
              <a:t>翟艾月</a:t>
            </a:r>
            <a:r>
              <a:rPr lang="zh-CN" altLang="en-US" sz="2000" dirty="0">
                <a:solidFill>
                  <a:srgbClr val="5D6975"/>
                </a:solidFill>
                <a:uFillTx/>
                <a:latin typeface="Times New Roman" panose="02020603050405020304" charset="0"/>
                <a:ea typeface="黑体" panose="02010609060101010101" charset="-122"/>
                <a:cs typeface="黑体" panose="02010609060101010101" charset="-122"/>
              </a:rPr>
              <a:t>：养老床位背景调查，通过查找统计数据证明养老床位预测的必要性；</a:t>
            </a:r>
            <a:endParaRPr lang="zh-CN" altLang="en-US" sz="2000" dirty="0">
              <a:solidFill>
                <a:srgbClr val="5D6975"/>
              </a:solidFill>
              <a:uFillTx/>
              <a:latin typeface="Times New Roman" panose="02020603050405020304" charset="0"/>
              <a:ea typeface="黑体" panose="02010609060101010101" charset="-122"/>
              <a:cs typeface="黑体" panose="02010609060101010101" charset="-122"/>
            </a:endParaRPr>
          </a:p>
          <a:p>
            <a:pPr algn="just">
              <a:lnSpc>
                <a:spcPct val="150000"/>
              </a:lnSpc>
            </a:pPr>
            <a:r>
              <a:rPr lang="zh-CN" altLang="en-US" sz="2000" b="1" dirty="0">
                <a:solidFill>
                  <a:srgbClr val="5D6975"/>
                </a:solidFill>
                <a:uFillTx/>
                <a:latin typeface="Times New Roman" panose="02020603050405020304" charset="0"/>
                <a:ea typeface="黑体" panose="02010609060101010101" charset="-122"/>
                <a:cs typeface="黑体" panose="02010609060101010101" charset="-122"/>
              </a:rPr>
              <a:t>郭梦莹</a:t>
            </a:r>
            <a:r>
              <a:rPr lang="zh-CN" altLang="en-US" sz="2000" dirty="0">
                <a:solidFill>
                  <a:srgbClr val="5D6975"/>
                </a:solidFill>
                <a:uFillTx/>
                <a:latin typeface="Times New Roman" panose="02020603050405020304" charset="0"/>
                <a:ea typeface="黑体" panose="02010609060101010101" charset="-122"/>
                <a:cs typeface="黑体" panose="02010609060101010101" charset="-122"/>
              </a:rPr>
              <a:t>：数据预处理，并通过</a:t>
            </a:r>
            <a:r>
              <a:rPr lang="zh-CN" altLang="en-US" sz="2000">
                <a:solidFill>
                  <a:srgbClr val="5D6975"/>
                </a:solidFill>
                <a:uFillTx/>
                <a:latin typeface="Times New Roman" panose="02020603050405020304" charset="0"/>
                <a:ea typeface="黑体" panose="02010609060101010101" charset="-122"/>
                <a:cs typeface="黑体" panose="02010609060101010101" charset="-122"/>
                <a:sym typeface="+mn-ea"/>
              </a:rPr>
              <a:t>ARIMA时间序列分析预测</a:t>
            </a:r>
            <a:r>
              <a:rPr lang="en-US" altLang="zh-CN" sz="2000">
                <a:solidFill>
                  <a:srgbClr val="5D6975"/>
                </a:solidFill>
                <a:uFillTx/>
                <a:latin typeface="Times New Roman" panose="02020603050405020304" charset="0"/>
                <a:ea typeface="黑体" panose="02010609060101010101" charset="-122"/>
                <a:cs typeface="黑体" panose="02010609060101010101" charset="-122"/>
                <a:sym typeface="+mn-ea"/>
              </a:rPr>
              <a:t>2021</a:t>
            </a:r>
            <a:r>
              <a:rPr lang="zh-CN" altLang="en-US" sz="2000">
                <a:solidFill>
                  <a:srgbClr val="5D6975"/>
                </a:solidFill>
                <a:uFillTx/>
                <a:latin typeface="Times New Roman" panose="02020603050405020304" charset="0"/>
                <a:ea typeface="黑体" panose="02010609060101010101" charset="-122"/>
                <a:cs typeface="黑体" panose="02010609060101010101" charset="-122"/>
                <a:sym typeface="+mn-ea"/>
              </a:rPr>
              <a:t>年到</a:t>
            </a:r>
            <a:r>
              <a:rPr lang="en-US" altLang="zh-CN" sz="2000">
                <a:solidFill>
                  <a:srgbClr val="5D6975"/>
                </a:solidFill>
                <a:uFillTx/>
                <a:latin typeface="Times New Roman" panose="02020603050405020304" charset="0"/>
                <a:ea typeface="黑体" panose="02010609060101010101" charset="-122"/>
                <a:cs typeface="黑体" panose="02010609060101010101" charset="-122"/>
                <a:sym typeface="+mn-ea"/>
              </a:rPr>
              <a:t>2025</a:t>
            </a:r>
            <a:r>
              <a:rPr lang="zh-CN" altLang="en-US" sz="2000">
                <a:solidFill>
                  <a:srgbClr val="5D6975"/>
                </a:solidFill>
                <a:uFillTx/>
                <a:latin typeface="Times New Roman" panose="02020603050405020304" charset="0"/>
                <a:ea typeface="黑体" panose="02010609060101010101" charset="-122"/>
                <a:cs typeface="黑体" panose="02010609060101010101" charset="-122"/>
                <a:sym typeface="+mn-ea"/>
              </a:rPr>
              <a:t>年期间预测床位数的指</a:t>
            </a:r>
            <a:r>
              <a:rPr lang="en-US" altLang="zh-CN" sz="2000">
                <a:solidFill>
                  <a:srgbClr val="5D6975"/>
                </a:solidFill>
                <a:uFillTx/>
                <a:latin typeface="Times New Roman" panose="02020603050405020304" charset="0"/>
                <a:ea typeface="黑体" panose="02010609060101010101" charset="-122"/>
                <a:cs typeface="黑体" panose="02010609060101010101" charset="-122"/>
                <a:sym typeface="+mn-ea"/>
              </a:rPr>
              <a:t>  </a:t>
            </a:r>
            <a:endParaRPr lang="en-US" altLang="zh-CN" sz="2000">
              <a:solidFill>
                <a:srgbClr val="5D6975"/>
              </a:solidFill>
              <a:uFillTx/>
              <a:latin typeface="Times New Roman" panose="02020603050405020304" charset="0"/>
              <a:ea typeface="黑体" panose="02010609060101010101" charset="-122"/>
              <a:cs typeface="黑体" panose="02010609060101010101" charset="-122"/>
              <a:sym typeface="+mn-ea"/>
            </a:endParaRPr>
          </a:p>
          <a:p>
            <a:pPr algn="just">
              <a:lnSpc>
                <a:spcPct val="150000"/>
              </a:lnSpc>
            </a:pPr>
            <a:r>
              <a:rPr lang="en-US" altLang="zh-CN" sz="2000">
                <a:solidFill>
                  <a:srgbClr val="5D6975"/>
                </a:solidFill>
                <a:uFillTx/>
                <a:latin typeface="Times New Roman" panose="02020603050405020304" charset="0"/>
                <a:ea typeface="黑体" panose="02010609060101010101" charset="-122"/>
                <a:cs typeface="黑体" panose="02010609060101010101" charset="-122"/>
                <a:sym typeface="+mn-ea"/>
              </a:rPr>
              <a:t>                </a:t>
            </a:r>
            <a:r>
              <a:rPr lang="zh-CN" altLang="en-US" sz="2000">
                <a:solidFill>
                  <a:srgbClr val="5D6975"/>
                </a:solidFill>
                <a:uFillTx/>
                <a:latin typeface="Times New Roman" panose="02020603050405020304" charset="0"/>
                <a:ea typeface="黑体" panose="02010609060101010101" charset="-122"/>
                <a:cs typeface="黑体" panose="02010609060101010101" charset="-122"/>
                <a:sym typeface="+mn-ea"/>
              </a:rPr>
              <a:t>标因素值；</a:t>
            </a:r>
            <a:endParaRPr lang="zh-CN" altLang="en-US" sz="2000">
              <a:solidFill>
                <a:srgbClr val="5D6975"/>
              </a:solidFill>
              <a:uFillTx/>
              <a:latin typeface="Times New Roman" panose="02020603050405020304" charset="0"/>
              <a:ea typeface="黑体" panose="02010609060101010101" charset="-122"/>
              <a:cs typeface="黑体" panose="02010609060101010101" charset="-122"/>
              <a:sym typeface="+mn-ea"/>
            </a:endParaRPr>
          </a:p>
          <a:p>
            <a:pPr algn="just">
              <a:lnSpc>
                <a:spcPct val="150000"/>
              </a:lnSpc>
            </a:pPr>
            <a:r>
              <a:rPr lang="zh-CN" altLang="en-US" sz="2000" b="1">
                <a:solidFill>
                  <a:srgbClr val="5D6975"/>
                </a:solidFill>
                <a:uFillTx/>
                <a:latin typeface="Times New Roman" panose="02020603050405020304" charset="0"/>
                <a:ea typeface="黑体" panose="02010609060101010101" charset="-122"/>
                <a:cs typeface="黑体" panose="02010609060101010101" charset="-122"/>
                <a:sym typeface="+mn-ea"/>
              </a:rPr>
              <a:t>常</a:t>
            </a:r>
            <a:r>
              <a:rPr lang="en-US" altLang="zh-CN" sz="2000" b="1">
                <a:solidFill>
                  <a:srgbClr val="5D6975"/>
                </a:solidFill>
                <a:uFillTx/>
                <a:latin typeface="Times New Roman" panose="02020603050405020304" charset="0"/>
                <a:ea typeface="黑体" panose="02010609060101010101" charset="-122"/>
                <a:cs typeface="黑体" panose="02010609060101010101" charset="-122"/>
                <a:sym typeface="+mn-ea"/>
              </a:rPr>
              <a:t>    </a:t>
            </a:r>
            <a:r>
              <a:rPr lang="zh-CN" altLang="en-US" sz="2000" b="1">
                <a:solidFill>
                  <a:srgbClr val="5D6975"/>
                </a:solidFill>
                <a:uFillTx/>
                <a:latin typeface="Times New Roman" panose="02020603050405020304" charset="0"/>
                <a:ea typeface="黑体" panose="02010609060101010101" charset="-122"/>
                <a:cs typeface="黑体" panose="02010609060101010101" charset="-122"/>
                <a:sym typeface="+mn-ea"/>
              </a:rPr>
              <a:t>豫</a:t>
            </a:r>
            <a:r>
              <a:rPr lang="zh-CN" altLang="en-US" sz="2000">
                <a:solidFill>
                  <a:srgbClr val="5D6975"/>
                </a:solidFill>
                <a:uFillTx/>
                <a:latin typeface="Times New Roman" panose="02020603050405020304" charset="0"/>
                <a:ea typeface="黑体" panose="02010609060101010101" charset="-122"/>
                <a:cs typeface="黑体" panose="02010609060101010101" charset="-122"/>
                <a:sym typeface="+mn-ea"/>
              </a:rPr>
              <a:t>：分别通过</a:t>
            </a:r>
            <a:r>
              <a:rPr lang="en-US" altLang="zh-CN" sz="2000">
                <a:solidFill>
                  <a:srgbClr val="5D6975"/>
                </a:solidFill>
                <a:uFillTx/>
                <a:latin typeface="Times New Roman" panose="02020603050405020304" charset="0"/>
                <a:ea typeface="黑体" panose="02010609060101010101" charset="-122"/>
                <a:cs typeface="黑体" panose="02010609060101010101" charset="-122"/>
                <a:sym typeface="+mn-ea"/>
              </a:rPr>
              <a:t>BP</a:t>
            </a:r>
            <a:r>
              <a:rPr lang="zh-CN" altLang="en-US" sz="2000">
                <a:solidFill>
                  <a:srgbClr val="5D6975"/>
                </a:solidFill>
                <a:uFillTx/>
                <a:latin typeface="Times New Roman" panose="02020603050405020304" charset="0"/>
                <a:ea typeface="黑体" panose="02010609060101010101" charset="-122"/>
                <a:cs typeface="黑体" panose="02010609060101010101" charset="-122"/>
                <a:sym typeface="+mn-ea"/>
              </a:rPr>
              <a:t>神经网络和</a:t>
            </a:r>
            <a:r>
              <a:rPr lang="en-US" altLang="zh-CN" sz="2000">
                <a:solidFill>
                  <a:srgbClr val="5D6975"/>
                </a:solidFill>
                <a:uFillTx/>
                <a:latin typeface="Times New Roman" panose="02020603050405020304" charset="0"/>
                <a:ea typeface="黑体" panose="02010609060101010101" charset="-122"/>
                <a:cs typeface="黑体" panose="02010609060101010101" charset="-122"/>
                <a:sym typeface="+mn-ea"/>
              </a:rPr>
              <a:t>Elman</a:t>
            </a:r>
            <a:r>
              <a:rPr lang="zh-CN" altLang="en-US" sz="2000">
                <a:solidFill>
                  <a:srgbClr val="5D6975"/>
                </a:solidFill>
                <a:uFillTx/>
                <a:latin typeface="Times New Roman" panose="02020603050405020304" charset="0"/>
                <a:ea typeface="黑体" panose="02010609060101010101" charset="-122"/>
                <a:cs typeface="黑体" panose="02010609060101010101" charset="-122"/>
                <a:sym typeface="+mn-ea"/>
              </a:rPr>
              <a:t>反馈神经网络训练数据集，预测出</a:t>
            </a:r>
            <a:r>
              <a:rPr lang="en-US" altLang="zh-CN" sz="2000">
                <a:solidFill>
                  <a:srgbClr val="5D6975"/>
                </a:solidFill>
                <a:uFillTx/>
                <a:latin typeface="Times New Roman" panose="02020603050405020304" charset="0"/>
                <a:ea typeface="黑体" panose="02010609060101010101" charset="-122"/>
                <a:cs typeface="黑体" panose="02010609060101010101" charset="-122"/>
                <a:sym typeface="+mn-ea"/>
              </a:rPr>
              <a:t>2021</a:t>
            </a:r>
            <a:r>
              <a:rPr lang="zh-CN" altLang="en-US" sz="2000">
                <a:solidFill>
                  <a:srgbClr val="5D6975"/>
                </a:solidFill>
                <a:uFillTx/>
                <a:latin typeface="Times New Roman" panose="02020603050405020304" charset="0"/>
                <a:ea typeface="黑体" panose="02010609060101010101" charset="-122"/>
                <a:cs typeface="黑体" panose="02010609060101010101" charset="-122"/>
                <a:sym typeface="+mn-ea"/>
              </a:rPr>
              <a:t>到</a:t>
            </a:r>
            <a:r>
              <a:rPr lang="en-US" altLang="zh-CN" sz="2000">
                <a:solidFill>
                  <a:srgbClr val="5D6975"/>
                </a:solidFill>
                <a:uFillTx/>
                <a:latin typeface="Times New Roman" panose="02020603050405020304" charset="0"/>
                <a:ea typeface="黑体" panose="02010609060101010101" charset="-122"/>
                <a:cs typeface="黑体" panose="02010609060101010101" charset="-122"/>
                <a:sym typeface="+mn-ea"/>
              </a:rPr>
              <a:t>2025</a:t>
            </a:r>
            <a:r>
              <a:rPr lang="zh-CN" altLang="en-US" sz="2000">
                <a:solidFill>
                  <a:srgbClr val="5D6975"/>
                </a:solidFill>
                <a:uFillTx/>
                <a:latin typeface="Times New Roman" panose="02020603050405020304" charset="0"/>
                <a:ea typeface="黑体" panose="02010609060101010101" charset="-122"/>
                <a:cs typeface="黑体" panose="02010609060101010101" charset="-122"/>
                <a:sym typeface="+mn-ea"/>
              </a:rPr>
              <a:t>年的床位数；</a:t>
            </a:r>
            <a:endParaRPr lang="zh-CN" altLang="en-US" sz="2000">
              <a:solidFill>
                <a:srgbClr val="5D6975"/>
              </a:solidFill>
              <a:uFillTx/>
              <a:latin typeface="Times New Roman" panose="02020603050405020304" charset="0"/>
              <a:ea typeface="黑体" panose="02010609060101010101" charset="-122"/>
              <a:cs typeface="黑体" panose="02010609060101010101" charset="-122"/>
              <a:sym typeface="+mn-ea"/>
            </a:endParaRPr>
          </a:p>
          <a:p>
            <a:pPr algn="just">
              <a:lnSpc>
                <a:spcPct val="150000"/>
              </a:lnSpc>
            </a:pPr>
            <a:r>
              <a:rPr lang="zh-CN" altLang="en-US" sz="2000" b="1" dirty="0">
                <a:solidFill>
                  <a:srgbClr val="5D6975"/>
                </a:solidFill>
                <a:uFillTx/>
                <a:latin typeface="Times New Roman" panose="02020603050405020304" charset="0"/>
                <a:ea typeface="黑体" panose="02010609060101010101" charset="-122"/>
                <a:cs typeface="黑体" panose="02010609060101010101" charset="-122"/>
                <a:sym typeface="+mn-ea"/>
              </a:rPr>
              <a:t>丁一倩</a:t>
            </a:r>
            <a:r>
              <a:rPr lang="zh-CN" altLang="en-US" sz="2000" dirty="0">
                <a:solidFill>
                  <a:srgbClr val="5D6975"/>
                </a:solidFill>
                <a:uFillTx/>
                <a:latin typeface="Times New Roman" panose="02020603050405020304" charset="0"/>
                <a:ea typeface="黑体" panose="02010609060101010101" charset="-122"/>
                <a:cs typeface="黑体" panose="02010609060101010101" charset="-122"/>
                <a:sym typeface="+mn-ea"/>
              </a:rPr>
              <a:t>：通过预测床位数并统计入住意愿进行供需分析，分析养老床位带来的商机；</a:t>
            </a:r>
            <a:endParaRPr lang="zh-CN" altLang="en-US" sz="2000" dirty="0">
              <a:solidFill>
                <a:srgbClr val="5D6975"/>
              </a:solidFill>
              <a:uFillTx/>
              <a:latin typeface="Times New Roman" panose="02020603050405020304" charset="0"/>
              <a:ea typeface="黑体" panose="02010609060101010101" charset="-122"/>
              <a:cs typeface="黑体" panose="02010609060101010101" charset="-122"/>
              <a:sym typeface="+mn-ea"/>
            </a:endParaRPr>
          </a:p>
          <a:p>
            <a:pPr algn="just">
              <a:lnSpc>
                <a:spcPct val="150000"/>
              </a:lnSpc>
            </a:pPr>
            <a:r>
              <a:rPr lang="zh-CN" altLang="en-US" sz="2000" b="1" dirty="0">
                <a:solidFill>
                  <a:srgbClr val="5D6975"/>
                </a:solidFill>
                <a:uFillTx/>
                <a:latin typeface="Times New Roman" panose="02020603050405020304" charset="0"/>
                <a:ea typeface="黑体" panose="02010609060101010101" charset="-122"/>
                <a:cs typeface="黑体" panose="02010609060101010101" charset="-122"/>
                <a:sym typeface="+mn-ea"/>
              </a:rPr>
              <a:t>周子月</a:t>
            </a:r>
            <a:r>
              <a:rPr lang="zh-CN" altLang="en-US" sz="2000" dirty="0">
                <a:solidFill>
                  <a:srgbClr val="5D6975"/>
                </a:solidFill>
                <a:uFillTx/>
                <a:latin typeface="Times New Roman" panose="02020603050405020304" charset="0"/>
                <a:ea typeface="黑体" panose="02010609060101010101" charset="-122"/>
                <a:cs typeface="黑体" panose="02010609060101010101" charset="-122"/>
                <a:sym typeface="+mn-ea"/>
              </a:rPr>
              <a:t>：通过阅读文献，进行预测养老床位领域的文献综述，并总结</a:t>
            </a:r>
            <a:r>
              <a:rPr lang="en-US" altLang="zh-CN" sz="2000" dirty="0">
                <a:solidFill>
                  <a:srgbClr val="5D6975"/>
                </a:solidFill>
                <a:uFillTx/>
                <a:latin typeface="Times New Roman" panose="02020603050405020304" charset="0"/>
                <a:ea typeface="黑体" panose="02010609060101010101" charset="-122"/>
                <a:cs typeface="黑体" panose="02010609060101010101" charset="-122"/>
                <a:sym typeface="+mn-ea"/>
              </a:rPr>
              <a:t>BP</a:t>
            </a:r>
            <a:r>
              <a:rPr lang="zh-CN" altLang="en-US" sz="2000" dirty="0">
                <a:solidFill>
                  <a:srgbClr val="5D6975"/>
                </a:solidFill>
                <a:uFillTx/>
                <a:latin typeface="Times New Roman" panose="02020603050405020304" charset="0"/>
                <a:ea typeface="黑体" panose="02010609060101010101" charset="-122"/>
                <a:cs typeface="黑体" panose="02010609060101010101" charset="-122"/>
                <a:sym typeface="+mn-ea"/>
              </a:rPr>
              <a:t>神经网络更多改进方法，对</a:t>
            </a:r>
            <a:endParaRPr lang="zh-CN" altLang="en-US" sz="2000" dirty="0">
              <a:solidFill>
                <a:srgbClr val="5D6975"/>
              </a:solidFill>
              <a:uFillTx/>
              <a:latin typeface="Times New Roman" panose="02020603050405020304" charset="0"/>
              <a:ea typeface="黑体" panose="02010609060101010101" charset="-122"/>
              <a:cs typeface="黑体" panose="02010609060101010101" charset="-122"/>
              <a:sym typeface="+mn-ea"/>
            </a:endParaRPr>
          </a:p>
          <a:p>
            <a:pPr algn="just">
              <a:lnSpc>
                <a:spcPct val="150000"/>
              </a:lnSpc>
            </a:pPr>
            <a:r>
              <a:rPr lang="zh-CN" altLang="en-US" sz="2000" dirty="0">
                <a:solidFill>
                  <a:srgbClr val="5D6975"/>
                </a:solidFill>
                <a:uFillTx/>
                <a:latin typeface="Times New Roman" panose="02020603050405020304" charset="0"/>
                <a:ea typeface="黑体" panose="02010609060101010101" charset="-122"/>
                <a:cs typeface="黑体" panose="02010609060101010101" charset="-122"/>
                <a:sym typeface="+mn-ea"/>
              </a:rPr>
              <a:t> </a:t>
            </a:r>
            <a:r>
              <a:rPr lang="en-US" altLang="zh-CN" sz="2000" dirty="0">
                <a:solidFill>
                  <a:srgbClr val="5D6975"/>
                </a:solidFill>
                <a:uFillTx/>
                <a:latin typeface="Times New Roman" panose="02020603050405020304" charset="0"/>
                <a:ea typeface="黑体" panose="02010609060101010101" charset="-122"/>
                <a:cs typeface="黑体" panose="02010609060101010101" charset="-122"/>
                <a:sym typeface="+mn-ea"/>
              </a:rPr>
              <a:t>               </a:t>
            </a:r>
            <a:r>
              <a:rPr lang="zh-CN" altLang="en-US" sz="2000" dirty="0">
                <a:solidFill>
                  <a:srgbClr val="5D6975"/>
                </a:solidFill>
                <a:uFillTx/>
                <a:latin typeface="Times New Roman" panose="02020603050405020304" charset="0"/>
                <a:ea typeface="黑体" panose="02010609060101010101" charset="-122"/>
                <a:cs typeface="黑体" panose="02010609060101010101" charset="-122"/>
                <a:sym typeface="+mn-ea"/>
              </a:rPr>
              <a:t>政府政策提出改进建议。</a:t>
            </a:r>
            <a:endParaRPr lang="zh-CN" altLang="en-US" sz="2000" dirty="0">
              <a:solidFill>
                <a:srgbClr val="5D6975"/>
              </a:solidFill>
              <a:uFillTx/>
              <a:latin typeface="Times New Roman" panose="02020603050405020304" charset="0"/>
              <a:ea typeface="黑体" panose="02010609060101010101" charset="-122"/>
              <a:cs typeface="黑体" panose="02010609060101010101" charset="-122"/>
              <a:sym typeface="+mn-ea"/>
            </a:endParaRPr>
          </a:p>
          <a:p>
            <a:pPr algn="just"/>
            <a:endParaRPr lang="zh-CN" altLang="en-US" sz="1400" dirty="0">
              <a:solidFill>
                <a:srgbClr val="5D6975"/>
              </a:solidFill>
              <a:latin typeface="Times New Roman" panose="02020603050405020304" charset="0"/>
              <a:ea typeface="黑体" panose="02010609060101010101" charset="-122"/>
              <a:sym typeface="+mn-ea"/>
            </a:endParaRPr>
          </a:p>
          <a:p>
            <a:pPr algn="just"/>
            <a:endParaRPr lang="zh-CN" altLang="en-US" sz="1400" dirty="0">
              <a:solidFill>
                <a:srgbClr val="5D6975"/>
              </a:solidFill>
              <a:uFillTx/>
              <a:latin typeface="Times New Roman" panose="02020603050405020304" charset="0"/>
              <a:ea typeface="黑体" panose="02010609060101010101" charset="-122"/>
              <a:sym typeface="+mn-ea"/>
            </a:endParaRPr>
          </a:p>
        </p:txBody>
      </p:sp>
      <p:grpSp>
        <p:nvGrpSpPr>
          <p:cNvPr id="38" name="组合 37"/>
          <p:cNvGrpSpPr/>
          <p:nvPr/>
        </p:nvGrpSpPr>
        <p:grpSpPr>
          <a:xfrm>
            <a:off x="159654" y="86955"/>
            <a:ext cx="3444158" cy="985154"/>
            <a:chOff x="0" y="174039"/>
            <a:chExt cx="3444158" cy="985154"/>
          </a:xfrm>
        </p:grpSpPr>
        <p:sp>
          <p:nvSpPr>
            <p:cNvPr id="39" name="文本框 38"/>
            <p:cNvSpPr txBox="1"/>
            <p:nvPr/>
          </p:nvSpPr>
          <p:spPr>
            <a:xfrm>
              <a:off x="267877" y="174039"/>
              <a:ext cx="3176281" cy="645160"/>
            </a:xfrm>
            <a:prstGeom prst="rect">
              <a:avLst/>
            </a:prstGeom>
            <a:noFill/>
          </p:spPr>
          <p:txBody>
            <a:bodyPr wrap="square" rtlCol="0">
              <a:spAutoFit/>
            </a:bodyPr>
            <a:lstStyle/>
            <a:p>
              <a:pPr algn="l">
                <a:buClrTx/>
                <a:buSzTx/>
                <a:buFontTx/>
              </a:pPr>
              <a:r>
                <a:rPr lang="zh-CN" altLang="en-US" sz="3600" b="1" spc="300" dirty="0" smtClean="0">
                  <a:solidFill>
                    <a:srgbClr val="2E75B6"/>
                  </a:solidFill>
                  <a:latin typeface="微软雅黑" panose="020B0503020204020204" pitchFamily="34" charset="-122"/>
                  <a:ea typeface="微软雅黑" panose="020B0503020204020204" pitchFamily="34" charset="-122"/>
                  <a:sym typeface="+mn-ea"/>
                </a:rPr>
                <a:t>分</a:t>
              </a:r>
              <a:r>
                <a:rPr lang="en-US" altLang="zh-CN" sz="3600" b="1" spc="300" dirty="0" smtClean="0">
                  <a:solidFill>
                    <a:srgbClr val="2E75B6"/>
                  </a:solidFill>
                  <a:latin typeface="微软雅黑" panose="020B0503020204020204" pitchFamily="34" charset="-122"/>
                  <a:ea typeface="微软雅黑" panose="020B0503020204020204" pitchFamily="34" charset="-122"/>
                  <a:sym typeface="+mn-ea"/>
                </a:rPr>
                <a:t> </a:t>
              </a:r>
              <a:r>
                <a:rPr lang="zh-CN" altLang="en-US" sz="3600" b="1" spc="300" dirty="0" smtClean="0">
                  <a:solidFill>
                    <a:srgbClr val="2E75B6"/>
                  </a:solidFill>
                  <a:latin typeface="微软雅黑" panose="020B0503020204020204" pitchFamily="34" charset="-122"/>
                  <a:ea typeface="微软雅黑" panose="020B0503020204020204" pitchFamily="34" charset="-122"/>
                  <a:sym typeface="+mn-ea"/>
                </a:rPr>
                <a:t>工</a:t>
              </a:r>
              <a:endParaRPr lang="zh-CN" altLang="en-US" sz="3600" b="1" spc="300" dirty="0" smtClean="0">
                <a:solidFill>
                  <a:srgbClr val="2E75B6"/>
                </a:solidFill>
                <a:latin typeface="微软雅黑" panose="020B0503020204020204" pitchFamily="34" charset="-122"/>
                <a:ea typeface="微软雅黑" panose="020B0503020204020204" pitchFamily="34" charset="-122"/>
                <a:sym typeface="+mn-ea"/>
              </a:endParaRPr>
            </a:p>
          </p:txBody>
        </p:sp>
        <p:sp>
          <p:nvSpPr>
            <p:cNvPr id="42" name="文本框 41"/>
            <p:cNvSpPr txBox="1"/>
            <p:nvPr/>
          </p:nvSpPr>
          <p:spPr>
            <a:xfrm>
              <a:off x="267877" y="760413"/>
              <a:ext cx="2620469" cy="398780"/>
            </a:xfrm>
            <a:prstGeom prst="rect">
              <a:avLst/>
            </a:prstGeom>
            <a:noFill/>
          </p:spPr>
          <p:txBody>
            <a:bodyPr wrap="square" rtlCol="0">
              <a:spAutoFit/>
            </a:bodyPr>
            <a:lstStyle/>
            <a:p>
              <a:r>
                <a:rPr lang="en-US" altLang="zh-HK" sz="2000" b="1" spc="300" dirty="0" smtClean="0">
                  <a:solidFill>
                    <a:srgbClr val="485766"/>
                  </a:solidFill>
                  <a:latin typeface="微软雅黑" panose="020B0503020204020204" pitchFamily="34" charset="-122"/>
                  <a:ea typeface="微软雅黑" panose="020B0503020204020204" pitchFamily="34" charset="-122"/>
                </a:rPr>
                <a:t>政策建议</a:t>
              </a:r>
              <a:endParaRPr lang="en-US" altLang="zh-HK" sz="2000" b="1" spc="300" dirty="0" smtClean="0">
                <a:solidFill>
                  <a:srgbClr val="485766"/>
                </a:solidFill>
                <a:latin typeface="微软雅黑" panose="020B0503020204020204" pitchFamily="34" charset="-122"/>
                <a:ea typeface="微软雅黑" panose="020B0503020204020204" pitchFamily="34" charset="-122"/>
              </a:endParaRPr>
            </a:p>
          </p:txBody>
        </p:sp>
        <p:sp>
          <p:nvSpPr>
            <p:cNvPr id="43" name="矩形 42"/>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2" name="文本框 1"/>
          <p:cNvSpPr txBox="1"/>
          <p:nvPr/>
        </p:nvSpPr>
        <p:spPr>
          <a:xfrm>
            <a:off x="6035675" y="2327275"/>
            <a:ext cx="309880" cy="368300"/>
          </a:xfrm>
          <a:prstGeom prst="rect">
            <a:avLst/>
          </a:prstGeom>
          <a:noFill/>
        </p:spPr>
        <p:txBody>
          <a:bodyPr wrap="none" rtlCol="0">
            <a:spAutoFit/>
          </a:bodyPr>
          <a:p>
            <a:endParaRPr lang="zh-CN" altLang="en-US"/>
          </a:p>
        </p:txBody>
      </p:sp>
    </p:spTree>
  </p:cSld>
  <p:clrMapOvr>
    <a:masterClrMapping/>
  </p:clrMapOvr>
  <p:transition>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86955"/>
            <a:ext cx="3444158" cy="985154"/>
            <a:chOff x="0" y="174039"/>
            <a:chExt cx="3444158" cy="985154"/>
          </a:xfrm>
        </p:grpSpPr>
        <p:sp>
          <p:nvSpPr>
            <p:cNvPr id="35" name="文本框 34"/>
            <p:cNvSpPr txBox="1"/>
            <p:nvPr/>
          </p:nvSpPr>
          <p:spPr>
            <a:xfrm>
              <a:off x="267877" y="174039"/>
              <a:ext cx="3176281" cy="645160"/>
            </a:xfrm>
            <a:prstGeom prst="rect">
              <a:avLst/>
            </a:prstGeom>
            <a:noFill/>
          </p:spPr>
          <p:txBody>
            <a:bodyPr wrap="square" rtlCol="0">
              <a:spAutoFit/>
            </a:bodyPr>
            <a:lstStyle/>
            <a:p>
              <a:r>
                <a:rPr lang="zh-CN" altLang="zh-HK" sz="3600" b="1" dirty="0">
                  <a:solidFill>
                    <a:srgbClr val="2E75B6"/>
                  </a:solidFill>
                  <a:latin typeface="Times New Roman" panose="02020603050405020304" charset="0"/>
                  <a:ea typeface="黑体" panose="02010609060101010101" charset="-122"/>
                </a:rPr>
                <a:t>背景调查</a:t>
              </a:r>
              <a:endParaRPr lang="zh-CN" altLang="zh-HK" sz="3600" b="1" dirty="0">
                <a:solidFill>
                  <a:srgbClr val="2E75B6"/>
                </a:solidFill>
                <a:latin typeface="Times New Roman" panose="02020603050405020304" charset="0"/>
                <a:ea typeface="黑体" panose="02010609060101010101" charset="-122"/>
              </a:endParaRPr>
            </a:p>
          </p:txBody>
        </p:sp>
        <p:sp>
          <p:nvSpPr>
            <p:cNvPr id="36" name="文本框 35"/>
            <p:cNvSpPr txBox="1"/>
            <p:nvPr/>
          </p:nvSpPr>
          <p:spPr>
            <a:xfrm>
              <a:off x="267877" y="760413"/>
              <a:ext cx="2620469" cy="398780"/>
            </a:xfrm>
            <a:prstGeom prst="rect">
              <a:avLst/>
            </a:prstGeom>
            <a:noFill/>
          </p:spPr>
          <p:txBody>
            <a:bodyPr wrap="square" rtlCol="0">
              <a:spAutoFit/>
            </a:bodyPr>
            <a:lstStyle/>
            <a:p>
              <a:r>
                <a:rPr lang="zh-CN" altLang="en-US" sz="2000" b="1" dirty="0">
                  <a:solidFill>
                    <a:srgbClr val="485766"/>
                  </a:solidFill>
                  <a:latin typeface="Times New Roman" panose="02020603050405020304" charset="0"/>
                  <a:ea typeface="黑体" panose="02010609060101010101" charset="-122"/>
                </a:rPr>
                <a:t>养老</a:t>
              </a:r>
              <a:r>
                <a:rPr lang="zh-CN" altLang="en-US" sz="2000" b="1" dirty="0">
                  <a:solidFill>
                    <a:srgbClr val="485766"/>
                  </a:solidFill>
                  <a:latin typeface="Times New Roman" panose="02020603050405020304" charset="0"/>
                  <a:ea typeface="黑体" panose="02010609060101010101" charset="-122"/>
                </a:rPr>
                <a:t>问题</a:t>
              </a:r>
              <a:endParaRPr lang="zh-CN" altLang="en-US" sz="2000" b="1" dirty="0">
                <a:solidFill>
                  <a:srgbClr val="485766"/>
                </a:solidFill>
                <a:latin typeface="Times New Roman" panose="02020603050405020304" charset="0"/>
                <a:ea typeface="黑体" panose="02010609060101010101"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grpSp>
      <p:pic>
        <p:nvPicPr>
          <p:cNvPr id="2" name="图片 1" descr="8"/>
          <p:cNvPicPr>
            <a:picLocks noChangeAspect="1"/>
          </p:cNvPicPr>
          <p:nvPr/>
        </p:nvPicPr>
        <p:blipFill>
          <a:blip r:embed="rId1"/>
          <a:stretch>
            <a:fillRect/>
          </a:stretch>
        </p:blipFill>
        <p:spPr>
          <a:xfrm>
            <a:off x="427355" y="1192530"/>
            <a:ext cx="5413375" cy="3700780"/>
          </a:xfrm>
          <a:prstGeom prst="rect">
            <a:avLst/>
          </a:prstGeom>
        </p:spPr>
      </p:pic>
      <p:sp>
        <p:nvSpPr>
          <p:cNvPr id="3" name="文本框 2"/>
          <p:cNvSpPr txBox="1"/>
          <p:nvPr/>
        </p:nvSpPr>
        <p:spPr>
          <a:xfrm>
            <a:off x="542290" y="5107940"/>
            <a:ext cx="5356225" cy="1568450"/>
          </a:xfrm>
          <a:prstGeom prst="rect">
            <a:avLst/>
          </a:prstGeom>
          <a:noFill/>
        </p:spPr>
        <p:txBody>
          <a:bodyPr wrap="square" rtlCol="0">
            <a:spAutoFit/>
          </a:bodyPr>
          <a:p>
            <a:r>
              <a:rPr lang="en-US" altLang="zh-CN" sz="2400">
                <a:solidFill>
                  <a:srgbClr val="485766"/>
                </a:solidFill>
                <a:latin typeface="黑体" panose="02010609060101010101" charset="-122"/>
                <a:ea typeface="黑体" panose="02010609060101010101" charset="-122"/>
                <a:cs typeface="黑体" panose="02010609060101010101" charset="-122"/>
              </a:rPr>
              <a:t>    </a:t>
            </a:r>
            <a:r>
              <a:rPr lang="zh-CN" altLang="en-US" sz="2400">
                <a:solidFill>
                  <a:srgbClr val="485766"/>
                </a:solidFill>
                <a:latin typeface="黑体" panose="02010609060101010101" charset="-122"/>
                <a:ea typeface="黑体" panose="02010609060101010101" charset="-122"/>
                <a:cs typeface="黑体" panose="02010609060101010101" charset="-122"/>
              </a:rPr>
              <a:t>2020年10月，在民政部举行的2020年第四季度例行新闻发布会上，民政部介绍民办养老机构的床位和数量均已突破50%。</a:t>
            </a:r>
            <a:endParaRPr lang="zh-CN" altLang="en-US" sz="2400">
              <a:solidFill>
                <a:srgbClr val="485766"/>
              </a:solidFill>
              <a:latin typeface="黑体" panose="02010609060101010101" charset="-122"/>
              <a:ea typeface="黑体" panose="02010609060101010101" charset="-122"/>
              <a:cs typeface="黑体" panose="02010609060101010101" charset="-122"/>
            </a:endParaRPr>
          </a:p>
        </p:txBody>
      </p:sp>
      <p:pic>
        <p:nvPicPr>
          <p:cNvPr id="4" name="图片 3" descr="9"/>
          <p:cNvPicPr>
            <a:picLocks noChangeAspect="1"/>
          </p:cNvPicPr>
          <p:nvPr/>
        </p:nvPicPr>
        <p:blipFill>
          <a:blip r:embed="rId2"/>
          <a:stretch>
            <a:fillRect/>
          </a:stretch>
        </p:blipFill>
        <p:spPr>
          <a:xfrm>
            <a:off x="5898515" y="1577340"/>
            <a:ext cx="5983605" cy="2931795"/>
          </a:xfrm>
          <a:prstGeom prst="rect">
            <a:avLst/>
          </a:prstGeom>
        </p:spPr>
      </p:pic>
      <p:sp>
        <p:nvSpPr>
          <p:cNvPr id="5" name="文本框 4"/>
          <p:cNvSpPr txBox="1"/>
          <p:nvPr/>
        </p:nvSpPr>
        <p:spPr>
          <a:xfrm>
            <a:off x="5939790" y="5175250"/>
            <a:ext cx="5942330" cy="1198880"/>
          </a:xfrm>
          <a:prstGeom prst="rect">
            <a:avLst/>
          </a:prstGeom>
          <a:noFill/>
        </p:spPr>
        <p:txBody>
          <a:bodyPr wrap="square" rtlCol="0">
            <a:spAutoFit/>
          </a:bodyPr>
          <a:p>
            <a:r>
              <a:rPr lang="en-US" altLang="zh-CN" sz="2400">
                <a:solidFill>
                  <a:srgbClr val="485766"/>
                </a:solidFill>
                <a:latin typeface="黑体" panose="02010609060101010101" charset="-122"/>
                <a:ea typeface="黑体" panose="02010609060101010101" charset="-122"/>
              </a:rPr>
              <a:t>    </a:t>
            </a:r>
            <a:r>
              <a:rPr lang="zh-CN" altLang="en-US" sz="2400">
                <a:solidFill>
                  <a:srgbClr val="485766"/>
                </a:solidFill>
                <a:latin typeface="黑体" panose="02010609060101010101" charset="-122"/>
                <a:ea typeface="黑体" panose="02010609060101010101" charset="-122"/>
              </a:rPr>
              <a:t>从政府角度出发，需要同时满足社会需求、可持续发展养老事业与促进社会就业三个方面的需求。</a:t>
            </a:r>
            <a:endParaRPr lang="zh-CN" altLang="en-US" sz="2400">
              <a:solidFill>
                <a:srgbClr val="485766"/>
              </a:solidFill>
              <a:latin typeface="黑体" panose="02010609060101010101" charset="-122"/>
              <a:ea typeface="黑体" panose="02010609060101010101" charset="-122"/>
            </a:endParaRPr>
          </a:p>
        </p:txBody>
      </p:sp>
    </p:spTree>
  </p:cSld>
  <p:clrMapOvr>
    <a:masterClrMapping/>
  </p:clrMapOvr>
  <p:transition>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86955"/>
            <a:ext cx="3444158" cy="985154"/>
            <a:chOff x="0" y="174039"/>
            <a:chExt cx="3444158" cy="985154"/>
          </a:xfrm>
        </p:grpSpPr>
        <p:sp>
          <p:nvSpPr>
            <p:cNvPr id="35" name="文本框 34"/>
            <p:cNvSpPr txBox="1"/>
            <p:nvPr/>
          </p:nvSpPr>
          <p:spPr>
            <a:xfrm>
              <a:off x="267877" y="174039"/>
              <a:ext cx="3176281" cy="645160"/>
            </a:xfrm>
            <a:prstGeom prst="rect">
              <a:avLst/>
            </a:prstGeom>
            <a:noFill/>
          </p:spPr>
          <p:txBody>
            <a:bodyPr wrap="square" rtlCol="0">
              <a:spAutoFit/>
            </a:bodyPr>
            <a:lstStyle/>
            <a:p>
              <a:r>
                <a:rPr lang="zh-CN" altLang="zh-HK" sz="3600" b="1" dirty="0">
                  <a:solidFill>
                    <a:srgbClr val="2E75B6"/>
                  </a:solidFill>
                  <a:latin typeface="Times New Roman" panose="02020603050405020304" charset="0"/>
                  <a:ea typeface="黑体" panose="02010609060101010101" charset="-122"/>
                </a:rPr>
                <a:t>背景调查</a:t>
              </a:r>
              <a:endParaRPr lang="zh-CN" altLang="zh-HK" sz="3600" b="1" dirty="0">
                <a:solidFill>
                  <a:srgbClr val="2E75B6"/>
                </a:solidFill>
                <a:latin typeface="Times New Roman" panose="02020603050405020304" charset="0"/>
                <a:ea typeface="黑体" panose="02010609060101010101" charset="-122"/>
              </a:endParaRPr>
            </a:p>
          </p:txBody>
        </p:sp>
        <p:sp>
          <p:nvSpPr>
            <p:cNvPr id="36" name="文本框 35"/>
            <p:cNvSpPr txBox="1"/>
            <p:nvPr/>
          </p:nvSpPr>
          <p:spPr>
            <a:xfrm>
              <a:off x="267877" y="760413"/>
              <a:ext cx="2620469" cy="398780"/>
            </a:xfrm>
            <a:prstGeom prst="rect">
              <a:avLst/>
            </a:prstGeom>
            <a:noFill/>
          </p:spPr>
          <p:txBody>
            <a:bodyPr wrap="square" rtlCol="0">
              <a:spAutoFit/>
            </a:bodyPr>
            <a:lstStyle/>
            <a:p>
              <a:r>
                <a:rPr lang="zh-CN" altLang="en-US" sz="2000" b="1" dirty="0">
                  <a:solidFill>
                    <a:srgbClr val="485766"/>
                  </a:solidFill>
                  <a:latin typeface="Times New Roman" panose="02020603050405020304" charset="0"/>
                  <a:ea typeface="黑体" panose="02010609060101010101" charset="-122"/>
                </a:rPr>
                <a:t>需求</a:t>
              </a:r>
              <a:r>
                <a:rPr lang="zh-CN" altLang="en-US" sz="2000" b="1" dirty="0">
                  <a:solidFill>
                    <a:srgbClr val="485766"/>
                  </a:solidFill>
                  <a:latin typeface="Times New Roman" panose="02020603050405020304" charset="0"/>
                  <a:ea typeface="黑体" panose="02010609060101010101" charset="-122"/>
                </a:rPr>
                <a:t>分析</a:t>
              </a:r>
              <a:endParaRPr lang="zh-CN" altLang="en-US" sz="2000" b="1" dirty="0">
                <a:solidFill>
                  <a:srgbClr val="485766"/>
                </a:solidFill>
                <a:latin typeface="Times New Roman" panose="02020603050405020304" charset="0"/>
                <a:ea typeface="黑体" panose="02010609060101010101"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grpSp>
      <p:sp>
        <p:nvSpPr>
          <p:cNvPr id="4" name="文本框 3"/>
          <p:cNvSpPr txBox="1"/>
          <p:nvPr/>
        </p:nvSpPr>
        <p:spPr>
          <a:xfrm>
            <a:off x="168910" y="5485130"/>
            <a:ext cx="11854815" cy="829945"/>
          </a:xfrm>
          <a:prstGeom prst="rect">
            <a:avLst/>
          </a:prstGeom>
          <a:noFill/>
        </p:spPr>
        <p:txBody>
          <a:bodyPr wrap="square" rtlCol="0">
            <a:spAutoFit/>
          </a:bodyPr>
          <a:p>
            <a:r>
              <a:rPr lang="en-US" altLang="zh-CN" sz="2400">
                <a:solidFill>
                  <a:srgbClr val="485766"/>
                </a:solidFill>
                <a:latin typeface="黑体" panose="02010609060101010101" charset="-122"/>
                <a:ea typeface="黑体" panose="02010609060101010101" charset="-122"/>
              </a:rPr>
              <a:t>    </a:t>
            </a:r>
            <a:r>
              <a:rPr lang="zh-CN" altLang="en-US" sz="2400">
                <a:solidFill>
                  <a:srgbClr val="485766"/>
                </a:solidFill>
                <a:latin typeface="黑体" panose="02010609060101010101" charset="-122"/>
                <a:ea typeface="黑体" panose="02010609060101010101" charset="-122"/>
              </a:rPr>
              <a:t>千人床位数最多的省份是安徽省，千人床位数最少的省份为海南省、</a:t>
            </a:r>
            <a:r>
              <a:rPr lang="zh-CN" altLang="en-US" sz="2400">
                <a:solidFill>
                  <a:srgbClr val="485766"/>
                </a:solidFill>
                <a:latin typeface="黑体" panose="02010609060101010101" charset="-122"/>
                <a:ea typeface="黑体" panose="02010609060101010101" charset="-122"/>
              </a:rPr>
              <a:t>青海省，总体来说，我国的养老服务行业有较大的发展潜力。</a:t>
            </a:r>
            <a:endParaRPr lang="zh-CN" altLang="en-US" sz="2400">
              <a:solidFill>
                <a:srgbClr val="485766"/>
              </a:solidFill>
              <a:latin typeface="黑体" panose="02010609060101010101" charset="-122"/>
              <a:ea typeface="黑体" panose="02010609060101010101" charset="-122"/>
            </a:endParaRPr>
          </a:p>
        </p:txBody>
      </p:sp>
      <p:pic>
        <p:nvPicPr>
          <p:cNvPr id="5" name="图片 4" descr="各地区千人床位数"/>
          <p:cNvPicPr>
            <a:picLocks noChangeAspect="1"/>
          </p:cNvPicPr>
          <p:nvPr>
            <p:custDataLst>
              <p:tags r:id="rId1"/>
            </p:custDataLst>
          </p:nvPr>
        </p:nvPicPr>
        <p:blipFill>
          <a:blip r:embed="rId2"/>
          <a:stretch>
            <a:fillRect/>
          </a:stretch>
        </p:blipFill>
        <p:spPr>
          <a:xfrm>
            <a:off x="2827655" y="451485"/>
            <a:ext cx="6940550" cy="4806950"/>
          </a:xfrm>
          <a:prstGeom prst="rect">
            <a:avLst/>
          </a:prstGeom>
        </p:spPr>
      </p:pic>
    </p:spTree>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86955"/>
            <a:ext cx="3444158" cy="985154"/>
            <a:chOff x="0" y="174039"/>
            <a:chExt cx="3444158" cy="985154"/>
          </a:xfrm>
        </p:grpSpPr>
        <p:sp>
          <p:nvSpPr>
            <p:cNvPr id="35" name="文本框 34"/>
            <p:cNvSpPr txBox="1"/>
            <p:nvPr/>
          </p:nvSpPr>
          <p:spPr>
            <a:xfrm>
              <a:off x="267877" y="174039"/>
              <a:ext cx="3176281" cy="645160"/>
            </a:xfrm>
            <a:prstGeom prst="rect">
              <a:avLst/>
            </a:prstGeom>
            <a:noFill/>
          </p:spPr>
          <p:txBody>
            <a:bodyPr wrap="square" rtlCol="0">
              <a:spAutoFit/>
            </a:bodyPr>
            <a:lstStyle/>
            <a:p>
              <a:r>
                <a:rPr lang="zh-CN" altLang="zh-HK" sz="3600" b="1" dirty="0">
                  <a:solidFill>
                    <a:srgbClr val="2E75B6"/>
                  </a:solidFill>
                  <a:latin typeface="Times New Roman" panose="02020603050405020304" charset="0"/>
                  <a:ea typeface="黑体" panose="02010609060101010101" charset="-122"/>
                </a:rPr>
                <a:t>背景调查</a:t>
              </a:r>
              <a:endParaRPr lang="zh-CN" altLang="zh-HK" sz="3600" b="1" dirty="0">
                <a:solidFill>
                  <a:srgbClr val="2E75B6"/>
                </a:solidFill>
                <a:latin typeface="Times New Roman" panose="02020603050405020304" charset="0"/>
                <a:ea typeface="黑体" panose="02010609060101010101" charset="-122"/>
              </a:endParaRPr>
            </a:p>
          </p:txBody>
        </p:sp>
        <p:sp>
          <p:nvSpPr>
            <p:cNvPr id="36" name="文本框 35"/>
            <p:cNvSpPr txBox="1"/>
            <p:nvPr/>
          </p:nvSpPr>
          <p:spPr>
            <a:xfrm>
              <a:off x="267877" y="760413"/>
              <a:ext cx="2620469" cy="398780"/>
            </a:xfrm>
            <a:prstGeom prst="rect">
              <a:avLst/>
            </a:prstGeom>
            <a:noFill/>
          </p:spPr>
          <p:txBody>
            <a:bodyPr wrap="square" rtlCol="0">
              <a:spAutoFit/>
            </a:bodyPr>
            <a:lstStyle/>
            <a:p>
              <a:r>
                <a:rPr lang="zh-CN" altLang="en-US" sz="2000" b="1" dirty="0">
                  <a:solidFill>
                    <a:srgbClr val="485766"/>
                  </a:solidFill>
                  <a:latin typeface="Times New Roman" panose="02020603050405020304" charset="0"/>
                  <a:ea typeface="黑体" panose="02010609060101010101" charset="-122"/>
                </a:rPr>
                <a:t>需求</a:t>
              </a:r>
              <a:r>
                <a:rPr lang="zh-CN" altLang="en-US" sz="2000" b="1" dirty="0">
                  <a:solidFill>
                    <a:srgbClr val="485766"/>
                  </a:solidFill>
                  <a:latin typeface="Times New Roman" panose="02020603050405020304" charset="0"/>
                  <a:ea typeface="黑体" panose="02010609060101010101" charset="-122"/>
                </a:rPr>
                <a:t>分析</a:t>
              </a:r>
              <a:endParaRPr lang="zh-CN" altLang="en-US" sz="2000" b="1" dirty="0">
                <a:solidFill>
                  <a:srgbClr val="485766"/>
                </a:solidFill>
                <a:latin typeface="Times New Roman" panose="02020603050405020304" charset="0"/>
                <a:ea typeface="黑体" panose="02010609060101010101"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grpSp>
      <p:pic>
        <p:nvPicPr>
          <p:cNvPr id="2" name="图片 1" descr="省份聚类图"/>
          <p:cNvPicPr>
            <a:picLocks noChangeAspect="1"/>
          </p:cNvPicPr>
          <p:nvPr/>
        </p:nvPicPr>
        <p:blipFill>
          <a:blip r:embed="rId1"/>
          <a:stretch>
            <a:fillRect/>
          </a:stretch>
        </p:blipFill>
        <p:spPr>
          <a:xfrm>
            <a:off x="427355" y="1183640"/>
            <a:ext cx="5503545" cy="4862195"/>
          </a:xfrm>
          <a:prstGeom prst="rect">
            <a:avLst/>
          </a:prstGeom>
        </p:spPr>
      </p:pic>
      <p:sp>
        <p:nvSpPr>
          <p:cNvPr id="3" name="文本框 2"/>
          <p:cNvSpPr txBox="1"/>
          <p:nvPr/>
        </p:nvSpPr>
        <p:spPr>
          <a:xfrm>
            <a:off x="6242050" y="1183640"/>
            <a:ext cx="5501640" cy="1198880"/>
          </a:xfrm>
          <a:prstGeom prst="rect">
            <a:avLst/>
          </a:prstGeom>
          <a:noFill/>
        </p:spPr>
        <p:txBody>
          <a:bodyPr wrap="square" rtlCol="0">
            <a:spAutoFit/>
          </a:bodyPr>
          <a:p>
            <a:r>
              <a:rPr lang="en-US" altLang="zh-CN" sz="2400">
                <a:solidFill>
                  <a:srgbClr val="485766"/>
                </a:solidFill>
                <a:latin typeface="黑体" panose="02010609060101010101" charset="-122"/>
                <a:ea typeface="黑体" panose="02010609060101010101" charset="-122"/>
              </a:rPr>
              <a:t>    </a:t>
            </a:r>
            <a:r>
              <a:rPr lang="zh-CN" altLang="en-US" sz="2400">
                <a:solidFill>
                  <a:srgbClr val="485766"/>
                </a:solidFill>
                <a:latin typeface="黑体" panose="02010609060101010101" charset="-122"/>
                <a:ea typeface="黑体" panose="02010609060101010101" charset="-122"/>
              </a:rPr>
              <a:t>使用</a:t>
            </a:r>
            <a:r>
              <a:rPr lang="en-US" altLang="zh-CN" sz="2400">
                <a:solidFill>
                  <a:srgbClr val="485766"/>
                </a:solidFill>
                <a:latin typeface="黑体" panose="02010609060101010101" charset="-122"/>
                <a:ea typeface="黑体" panose="02010609060101010101" charset="-122"/>
              </a:rPr>
              <a:t>SPSS,</a:t>
            </a:r>
            <a:r>
              <a:rPr lang="zh-CN" altLang="en-US" sz="2400">
                <a:solidFill>
                  <a:srgbClr val="485766"/>
                </a:solidFill>
                <a:latin typeface="黑体" panose="02010609060101010101" charset="-122"/>
                <a:ea typeface="黑体" panose="02010609060101010101" charset="-122"/>
              </a:rPr>
              <a:t>对个大陆内部各个地区根据</a:t>
            </a:r>
            <a:r>
              <a:rPr lang="en-US" altLang="zh-CN" sz="2400">
                <a:solidFill>
                  <a:srgbClr val="485766"/>
                </a:solidFill>
                <a:latin typeface="黑体" panose="02010609060101010101" charset="-122"/>
                <a:ea typeface="黑体" panose="02010609060101010101" charset="-122"/>
              </a:rPr>
              <a:t>60</a:t>
            </a:r>
            <a:r>
              <a:rPr lang="zh-CN" altLang="en-US" sz="2400">
                <a:solidFill>
                  <a:srgbClr val="485766"/>
                </a:solidFill>
                <a:latin typeface="黑体" panose="02010609060101010101" charset="-122"/>
                <a:ea typeface="黑体" panose="02010609060101010101" charset="-122"/>
              </a:rPr>
              <a:t>岁以上床位数和养老机构床位数进行系统聚类分析，分类</a:t>
            </a:r>
            <a:r>
              <a:rPr lang="zh-CN" altLang="en-US" sz="2400">
                <a:solidFill>
                  <a:srgbClr val="485766"/>
                </a:solidFill>
                <a:latin typeface="黑体" panose="02010609060101010101" charset="-122"/>
                <a:ea typeface="黑体" panose="02010609060101010101" charset="-122"/>
              </a:rPr>
              <a:t>如下：</a:t>
            </a:r>
            <a:endParaRPr lang="zh-CN" altLang="en-US" sz="2400">
              <a:solidFill>
                <a:srgbClr val="485766"/>
              </a:solidFill>
              <a:latin typeface="黑体" panose="02010609060101010101" charset="-122"/>
              <a:ea typeface="黑体" panose="02010609060101010101" charset="-122"/>
            </a:endParaRPr>
          </a:p>
        </p:txBody>
      </p:sp>
      <p:graphicFrame>
        <p:nvGraphicFramePr>
          <p:cNvPr id="6" name="表格 5"/>
          <p:cNvGraphicFramePr>
            <a:graphicFrameLocks noGrp="1"/>
          </p:cNvGraphicFramePr>
          <p:nvPr>
            <p:custDataLst>
              <p:tags r:id="rId2"/>
            </p:custDataLst>
          </p:nvPr>
        </p:nvGraphicFramePr>
        <p:xfrm>
          <a:off x="6242050" y="2486025"/>
          <a:ext cx="5501005" cy="3560445"/>
        </p:xfrm>
        <a:graphic>
          <a:graphicData uri="http://schemas.openxmlformats.org/drawingml/2006/table">
            <a:tbl>
              <a:tblPr firstRow="1" bandRow="1">
                <a:tableStyleId>{7DF18680-E054-41AD-8BC1-D1AEF772440D}</a:tableStyleId>
              </a:tblPr>
              <a:tblGrid>
                <a:gridCol w="1688465"/>
                <a:gridCol w="3812540"/>
              </a:tblGrid>
              <a:tr h="374650">
                <a:tc>
                  <a:txBody>
                    <a:bodyPr/>
                    <a:p>
                      <a:pPr algn="ctr"/>
                      <a:r>
                        <a:rPr lang="zh-CN" altLang="en-US" dirty="0"/>
                        <a:t>类型</a:t>
                      </a:r>
                      <a:endParaRPr lang="zh-CN" altLang="en-US" dirty="0"/>
                    </a:p>
                  </a:txBody>
                  <a:tcPr anchor="ctr"/>
                </a:tc>
                <a:tc>
                  <a:txBody>
                    <a:bodyPr/>
                    <a:p>
                      <a:pPr algn="ctr"/>
                      <a:r>
                        <a:rPr lang="zh-CN" altLang="en-US" dirty="0"/>
                        <a:t>地区</a:t>
                      </a:r>
                      <a:endParaRPr lang="zh-CN" altLang="en-US" dirty="0"/>
                    </a:p>
                  </a:txBody>
                  <a:tcPr anchor="ctr"/>
                </a:tc>
              </a:tr>
              <a:tr h="1217930">
                <a:tc>
                  <a:txBody>
                    <a:bodyPr/>
                    <a:p>
                      <a:pPr algn="ctr"/>
                      <a:r>
                        <a:rPr lang="en-US" altLang="zh-CN" dirty="0"/>
                        <a:t>1</a:t>
                      </a:r>
                      <a:endParaRPr lang="en-US" altLang="zh-CN" dirty="0"/>
                    </a:p>
                  </a:txBody>
                  <a:tcPr anchor="ctr"/>
                </a:tc>
                <a:tc>
                  <a:txBody>
                    <a:bodyPr/>
                    <a:p>
                      <a:pPr algn="ctr"/>
                      <a:r>
                        <a:rPr lang="zh-CN" dirty="0"/>
                        <a:t>黑龙江省、江西省、吉林省、重庆市、贵州省、云南省、山西省、陕西省、福建省、上海市、内蒙古、广西省、北京市、甘肃省</a:t>
                      </a:r>
                      <a:endParaRPr lang="zh-CN" dirty="0"/>
                    </a:p>
                  </a:txBody>
                  <a:tcPr anchor="ctr"/>
                </a:tc>
              </a:tr>
              <a:tr h="655955">
                <a:tc>
                  <a:txBody>
                    <a:bodyPr/>
                    <a:p>
                      <a:pPr algn="ctr"/>
                      <a:r>
                        <a:rPr lang="en-US" altLang="zh-CN" dirty="0"/>
                        <a:t>2</a:t>
                      </a:r>
                      <a:endParaRPr lang="en-US" altLang="zh-CN" dirty="0"/>
                    </a:p>
                  </a:txBody>
                  <a:tcPr anchor="ctr"/>
                </a:tc>
                <a:tc>
                  <a:txBody>
                    <a:bodyPr/>
                    <a:p>
                      <a:pPr algn="ctr"/>
                      <a:r>
                        <a:rPr lang="en-US" altLang="zh-CN" dirty="0"/>
                        <a:t>河南省</a:t>
                      </a:r>
                      <a:r>
                        <a:rPr lang="zh-CN" altLang="en-US" dirty="0"/>
                        <a:t>、</a:t>
                      </a:r>
                      <a:r>
                        <a:rPr lang="en-US" altLang="zh-CN" dirty="0"/>
                        <a:t>四川省</a:t>
                      </a:r>
                      <a:r>
                        <a:rPr lang="zh-CN" altLang="en-US" dirty="0"/>
                        <a:t>、</a:t>
                      </a:r>
                      <a:r>
                        <a:rPr lang="en-US" altLang="zh-CN" dirty="0"/>
                        <a:t>江苏省</a:t>
                      </a:r>
                      <a:r>
                        <a:rPr lang="zh-CN" altLang="en-US" dirty="0"/>
                        <a:t>、</a:t>
                      </a:r>
                      <a:r>
                        <a:rPr lang="en-US" altLang="zh-CN" dirty="0"/>
                        <a:t>山东省</a:t>
                      </a:r>
                      <a:r>
                        <a:rPr lang="zh-CN" altLang="en-US" dirty="0"/>
                        <a:t>、</a:t>
                      </a:r>
                      <a:r>
                        <a:rPr lang="en-US" altLang="zh-CN" dirty="0"/>
                        <a:t>广东省</a:t>
                      </a:r>
                      <a:endParaRPr lang="en-US" altLang="zh-CN" dirty="0"/>
                    </a:p>
                  </a:txBody>
                  <a:tcPr anchor="ctr"/>
                </a:tc>
              </a:tr>
              <a:tr h="655955">
                <a:tc>
                  <a:txBody>
                    <a:bodyPr/>
                    <a:p>
                      <a:pPr algn="ctr"/>
                      <a:r>
                        <a:rPr lang="en-US" altLang="zh-CN" dirty="0"/>
                        <a:t>3</a:t>
                      </a:r>
                      <a:endParaRPr lang="en-US" altLang="zh-CN" dirty="0"/>
                    </a:p>
                  </a:txBody>
                  <a:tcPr anchor="ctr"/>
                </a:tc>
                <a:tc>
                  <a:txBody>
                    <a:bodyPr/>
                    <a:p>
                      <a:pPr algn="ctr"/>
                      <a:r>
                        <a:rPr lang="en-US" altLang="zh-CN" dirty="0"/>
                        <a:t>安徽省、湖南省</a:t>
                      </a:r>
                      <a:r>
                        <a:rPr lang="zh-CN" altLang="en-US" dirty="0"/>
                        <a:t>、</a:t>
                      </a:r>
                      <a:r>
                        <a:rPr lang="en-US" altLang="zh-CN" dirty="0"/>
                        <a:t>辽宁省</a:t>
                      </a:r>
                      <a:r>
                        <a:rPr lang="zh-CN" altLang="en-US" dirty="0"/>
                        <a:t>、</a:t>
                      </a:r>
                      <a:r>
                        <a:rPr lang="en-US" altLang="zh-CN" dirty="0"/>
                        <a:t>湖北省</a:t>
                      </a:r>
                      <a:r>
                        <a:rPr lang="zh-CN" altLang="en-US" dirty="0"/>
                        <a:t>、</a:t>
                      </a:r>
                      <a:r>
                        <a:rPr lang="en-US" altLang="zh-CN" dirty="0"/>
                        <a:t>河北省</a:t>
                      </a:r>
                      <a:r>
                        <a:rPr lang="zh-CN" altLang="en-US" dirty="0"/>
                        <a:t>、</a:t>
                      </a:r>
                      <a:r>
                        <a:rPr lang="en-US" altLang="zh-CN" dirty="0"/>
                        <a:t>浙江省</a:t>
                      </a:r>
                      <a:endParaRPr lang="en-US" altLang="zh-CN" dirty="0"/>
                    </a:p>
                  </a:txBody>
                  <a:tcPr anchor="ctr"/>
                </a:tc>
              </a:tr>
              <a:tr h="655955">
                <a:tc>
                  <a:txBody>
                    <a:bodyPr/>
                    <a:p>
                      <a:pPr algn="ctr"/>
                      <a:r>
                        <a:rPr lang="en-US" altLang="zh-CN" dirty="0"/>
                        <a:t>4</a:t>
                      </a:r>
                      <a:endParaRPr lang="en-US" altLang="zh-CN" dirty="0"/>
                    </a:p>
                  </a:txBody>
                  <a:tcPr anchor="ctr"/>
                </a:tc>
                <a:tc>
                  <a:txBody>
                    <a:bodyPr/>
                    <a:p>
                      <a:pPr algn="ctr"/>
                      <a:r>
                        <a:rPr lang="en-US" altLang="zh-CN" dirty="0"/>
                        <a:t>天津市</a:t>
                      </a:r>
                      <a:r>
                        <a:rPr lang="zh-CN" altLang="en-US" dirty="0"/>
                        <a:t>、</a:t>
                      </a:r>
                      <a:r>
                        <a:rPr lang="en-US" altLang="zh-CN" dirty="0"/>
                        <a:t>新疆</a:t>
                      </a:r>
                      <a:r>
                        <a:rPr lang="zh-CN" altLang="en-US" dirty="0"/>
                        <a:t>、</a:t>
                      </a:r>
                      <a:r>
                        <a:rPr lang="en-US" altLang="zh-CN" dirty="0"/>
                        <a:t>宁夏</a:t>
                      </a:r>
                      <a:r>
                        <a:rPr lang="zh-CN" altLang="en-US" dirty="0"/>
                        <a:t>、</a:t>
                      </a:r>
                      <a:r>
                        <a:rPr lang="en-US" altLang="zh-CN" dirty="0"/>
                        <a:t>青海省</a:t>
                      </a:r>
                      <a:r>
                        <a:rPr lang="zh-CN" altLang="en-US" dirty="0"/>
                        <a:t>、</a:t>
                      </a:r>
                      <a:r>
                        <a:rPr lang="en-US" altLang="zh-CN" dirty="0"/>
                        <a:t>海南省</a:t>
                      </a:r>
                      <a:r>
                        <a:rPr lang="zh-CN" altLang="en-US" dirty="0"/>
                        <a:t>、</a:t>
                      </a:r>
                      <a:r>
                        <a:rPr lang="en-US" altLang="zh-CN" dirty="0"/>
                        <a:t>西藏</a:t>
                      </a:r>
                      <a:endParaRPr lang="en-US" altLang="zh-CN" dirty="0"/>
                    </a:p>
                  </a:txBody>
                  <a:tcPr anchor="ctr"/>
                </a:tc>
              </a:tr>
            </a:tbl>
          </a:graphicData>
        </a:graphic>
      </p:graphicFrame>
    </p:spTree>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86955"/>
            <a:ext cx="3444158" cy="985154"/>
            <a:chOff x="0" y="174039"/>
            <a:chExt cx="3444158" cy="985154"/>
          </a:xfrm>
        </p:grpSpPr>
        <p:sp>
          <p:nvSpPr>
            <p:cNvPr id="35" name="文本框 34"/>
            <p:cNvSpPr txBox="1"/>
            <p:nvPr/>
          </p:nvSpPr>
          <p:spPr>
            <a:xfrm>
              <a:off x="267877" y="174039"/>
              <a:ext cx="3176281" cy="645160"/>
            </a:xfrm>
            <a:prstGeom prst="rect">
              <a:avLst/>
            </a:prstGeom>
            <a:noFill/>
          </p:spPr>
          <p:txBody>
            <a:bodyPr wrap="square" rtlCol="0">
              <a:spAutoFit/>
            </a:bodyPr>
            <a:lstStyle/>
            <a:p>
              <a:r>
                <a:rPr lang="zh-CN" altLang="zh-HK" sz="3600" b="1" dirty="0">
                  <a:solidFill>
                    <a:srgbClr val="2E75B6"/>
                  </a:solidFill>
                  <a:latin typeface="Times New Roman" panose="02020603050405020304" charset="0"/>
                  <a:ea typeface="黑体" panose="02010609060101010101" charset="-122"/>
                </a:rPr>
                <a:t>背景调查</a:t>
              </a:r>
              <a:endParaRPr lang="zh-CN" altLang="zh-HK" sz="3600" b="1" dirty="0">
                <a:solidFill>
                  <a:srgbClr val="2E75B6"/>
                </a:solidFill>
                <a:latin typeface="Times New Roman" panose="02020603050405020304" charset="0"/>
                <a:ea typeface="黑体" panose="02010609060101010101" charset="-122"/>
              </a:endParaRPr>
            </a:p>
          </p:txBody>
        </p:sp>
        <p:sp>
          <p:nvSpPr>
            <p:cNvPr id="36" name="文本框 35"/>
            <p:cNvSpPr txBox="1"/>
            <p:nvPr/>
          </p:nvSpPr>
          <p:spPr>
            <a:xfrm>
              <a:off x="267877" y="760413"/>
              <a:ext cx="2620469" cy="398780"/>
            </a:xfrm>
            <a:prstGeom prst="rect">
              <a:avLst/>
            </a:prstGeom>
            <a:noFill/>
          </p:spPr>
          <p:txBody>
            <a:bodyPr wrap="square" rtlCol="0">
              <a:spAutoFit/>
            </a:bodyPr>
            <a:lstStyle/>
            <a:p>
              <a:r>
                <a:rPr lang="zh-CN" altLang="en-US" sz="2000" b="1" dirty="0">
                  <a:solidFill>
                    <a:srgbClr val="485766"/>
                  </a:solidFill>
                  <a:latin typeface="Times New Roman" panose="02020603050405020304" charset="0"/>
                  <a:ea typeface="黑体" panose="02010609060101010101" charset="-122"/>
                </a:rPr>
                <a:t>绘图代码</a:t>
              </a:r>
              <a:r>
                <a:rPr lang="zh-CN" altLang="en-US" sz="2000" b="1" dirty="0">
                  <a:solidFill>
                    <a:srgbClr val="485766"/>
                  </a:solidFill>
                  <a:latin typeface="Times New Roman" panose="02020603050405020304" charset="0"/>
                  <a:ea typeface="黑体" panose="02010609060101010101" charset="-122"/>
                </a:rPr>
                <a:t>展示</a:t>
              </a:r>
              <a:endParaRPr lang="zh-CN" altLang="en-US" sz="2000" b="1" dirty="0">
                <a:solidFill>
                  <a:srgbClr val="485766"/>
                </a:solidFill>
                <a:latin typeface="Times New Roman" panose="02020603050405020304" charset="0"/>
                <a:ea typeface="黑体" panose="02010609060101010101"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ea typeface="黑体" panose="02010609060101010101" charset="-122"/>
              </a:endParaRPr>
            </a:p>
          </p:txBody>
        </p:sp>
      </p:grpSp>
      <p:pic>
        <p:nvPicPr>
          <p:cNvPr id="2" name="图片 1"/>
          <p:cNvPicPr>
            <a:picLocks noChangeAspect="1"/>
          </p:cNvPicPr>
          <p:nvPr/>
        </p:nvPicPr>
        <p:blipFill>
          <a:blip r:embed="rId1"/>
          <a:stretch>
            <a:fillRect/>
          </a:stretch>
        </p:blipFill>
        <p:spPr>
          <a:xfrm>
            <a:off x="6465570" y="1261745"/>
            <a:ext cx="5498465" cy="3058160"/>
          </a:xfrm>
          <a:prstGeom prst="rect">
            <a:avLst/>
          </a:prstGeom>
        </p:spPr>
      </p:pic>
      <p:pic>
        <p:nvPicPr>
          <p:cNvPr id="3" name="图片 2"/>
          <p:cNvPicPr>
            <a:picLocks noChangeAspect="1"/>
          </p:cNvPicPr>
          <p:nvPr/>
        </p:nvPicPr>
        <p:blipFill>
          <a:blip r:embed="rId2"/>
          <a:stretch>
            <a:fillRect/>
          </a:stretch>
        </p:blipFill>
        <p:spPr>
          <a:xfrm>
            <a:off x="860425" y="3886835"/>
            <a:ext cx="5387975" cy="2221230"/>
          </a:xfrm>
          <a:prstGeom prst="rect">
            <a:avLst/>
          </a:prstGeom>
        </p:spPr>
      </p:pic>
      <p:pic>
        <p:nvPicPr>
          <p:cNvPr id="6" name="图片 5"/>
          <p:cNvPicPr>
            <a:picLocks noChangeAspect="1"/>
          </p:cNvPicPr>
          <p:nvPr/>
        </p:nvPicPr>
        <p:blipFill>
          <a:blip r:embed="rId3"/>
          <a:stretch>
            <a:fillRect/>
          </a:stretch>
        </p:blipFill>
        <p:spPr>
          <a:xfrm>
            <a:off x="860425" y="1261745"/>
            <a:ext cx="5401310" cy="2470150"/>
          </a:xfrm>
          <a:prstGeom prst="rect">
            <a:avLst/>
          </a:prstGeom>
        </p:spPr>
      </p:pic>
    </p:spTree>
  </p:cSld>
  <p:clrMapOvr>
    <a:masterClrMapping/>
  </p:clrMapOvr>
  <p:transition>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b="15357"/>
          <a:stretch>
            <a:fillRect/>
          </a:stretch>
        </p:blipFill>
        <p:spPr>
          <a:xfrm>
            <a:off x="0" y="0"/>
            <a:ext cx="12192000" cy="6879771"/>
          </a:xfrm>
          <a:prstGeom prst="rect">
            <a:avLst/>
          </a:prstGeom>
          <a:solidFill>
            <a:srgbClr val="2E75B6">
              <a:alpha val="50000"/>
            </a:srgbClr>
          </a:solidFill>
        </p:spPr>
      </p:pic>
      <p:sp>
        <p:nvSpPr>
          <p:cNvPr id="29" name="椭圆 28"/>
          <p:cNvSpPr/>
          <p:nvPr/>
        </p:nvSpPr>
        <p:spPr>
          <a:xfrm>
            <a:off x="7275369" y="1679116"/>
            <a:ext cx="229156" cy="229156"/>
          </a:xfrm>
          <a:prstGeom prst="ellipse">
            <a:avLst/>
          </a:prstGeom>
          <a:solidFill>
            <a:srgbClr val="2E75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0" name="椭圆 29"/>
          <p:cNvSpPr/>
          <p:nvPr/>
        </p:nvSpPr>
        <p:spPr>
          <a:xfrm>
            <a:off x="5886755" y="1499861"/>
            <a:ext cx="471201" cy="471201"/>
          </a:xfrm>
          <a:prstGeom prst="ellipse">
            <a:avLst/>
          </a:prstGeom>
          <a:solidFill>
            <a:srgbClr val="2E75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7" name="椭圆 26"/>
          <p:cNvSpPr/>
          <p:nvPr/>
        </p:nvSpPr>
        <p:spPr>
          <a:xfrm>
            <a:off x="6490687" y="1202957"/>
            <a:ext cx="651951" cy="651951"/>
          </a:xfrm>
          <a:prstGeom prst="ellipse">
            <a:avLst/>
          </a:prstGeom>
          <a:solidFill>
            <a:srgbClr val="2E75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8" name="椭圆 27"/>
          <p:cNvSpPr/>
          <p:nvPr/>
        </p:nvSpPr>
        <p:spPr>
          <a:xfrm>
            <a:off x="6863857" y="1872683"/>
            <a:ext cx="463448" cy="463448"/>
          </a:xfrm>
          <a:prstGeom prst="ellipse">
            <a:avLst/>
          </a:prstGeom>
          <a:solidFill>
            <a:srgbClr val="2E75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椭圆 15"/>
          <p:cNvSpPr/>
          <p:nvPr/>
        </p:nvSpPr>
        <p:spPr>
          <a:xfrm>
            <a:off x="5463698" y="4433540"/>
            <a:ext cx="302440" cy="302440"/>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椭圆 9"/>
          <p:cNvSpPr/>
          <p:nvPr/>
        </p:nvSpPr>
        <p:spPr>
          <a:xfrm>
            <a:off x="5641273" y="4639634"/>
            <a:ext cx="1102659" cy="1102659"/>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 name="椭圆 1"/>
          <p:cNvSpPr/>
          <p:nvPr/>
        </p:nvSpPr>
        <p:spPr>
          <a:xfrm>
            <a:off x="5893200" y="2982789"/>
            <a:ext cx="665144" cy="665144"/>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 name="椭圆 8"/>
          <p:cNvSpPr/>
          <p:nvPr/>
        </p:nvSpPr>
        <p:spPr>
          <a:xfrm>
            <a:off x="5200201" y="2318011"/>
            <a:ext cx="741225" cy="741225"/>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1" name="椭圆 10"/>
          <p:cNvSpPr/>
          <p:nvPr/>
        </p:nvSpPr>
        <p:spPr>
          <a:xfrm>
            <a:off x="6538813" y="3814654"/>
            <a:ext cx="949380" cy="932962"/>
          </a:xfrm>
          <a:prstGeom prst="ellipse">
            <a:avLst/>
          </a:prstGeom>
          <a:solidFill>
            <a:srgbClr val="2E75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椭圆 11"/>
          <p:cNvSpPr/>
          <p:nvPr/>
        </p:nvSpPr>
        <p:spPr>
          <a:xfrm>
            <a:off x="6634425" y="2869045"/>
            <a:ext cx="790515" cy="790515"/>
          </a:xfrm>
          <a:prstGeom prst="ellipse">
            <a:avLst/>
          </a:prstGeom>
          <a:solidFill>
            <a:srgbClr val="2E75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椭圆 12"/>
          <p:cNvSpPr/>
          <p:nvPr/>
        </p:nvSpPr>
        <p:spPr>
          <a:xfrm>
            <a:off x="6084802" y="2088682"/>
            <a:ext cx="857026" cy="857026"/>
          </a:xfrm>
          <a:prstGeom prst="ellipse">
            <a:avLst/>
          </a:prstGeom>
          <a:solidFill>
            <a:srgbClr val="2E75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4" name="椭圆 13"/>
          <p:cNvSpPr/>
          <p:nvPr/>
        </p:nvSpPr>
        <p:spPr>
          <a:xfrm>
            <a:off x="4855655" y="3072807"/>
            <a:ext cx="854560" cy="854560"/>
          </a:xfrm>
          <a:prstGeom prst="ellipse">
            <a:avLst/>
          </a:prstGeom>
          <a:solidFill>
            <a:srgbClr val="2E75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5" name="椭圆 14"/>
          <p:cNvSpPr/>
          <p:nvPr/>
        </p:nvSpPr>
        <p:spPr>
          <a:xfrm>
            <a:off x="5606449" y="3649580"/>
            <a:ext cx="820357" cy="820357"/>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7" name="椭圆 16"/>
          <p:cNvSpPr/>
          <p:nvPr/>
        </p:nvSpPr>
        <p:spPr>
          <a:xfrm>
            <a:off x="5800617" y="2095566"/>
            <a:ext cx="281618" cy="281618"/>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8" name="直角三角形 47"/>
          <p:cNvSpPr/>
          <p:nvPr/>
        </p:nvSpPr>
        <p:spPr>
          <a:xfrm>
            <a:off x="-13765" y="-21771"/>
            <a:ext cx="12192000" cy="6879771"/>
          </a:xfrm>
          <a:prstGeom prst="rtTriangle">
            <a:avLst/>
          </a:prstGeom>
          <a:solidFill>
            <a:srgbClr val="2E75B6">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9" name="直角三角形 48"/>
          <p:cNvSpPr/>
          <p:nvPr/>
        </p:nvSpPr>
        <p:spPr>
          <a:xfrm flipH="1" flipV="1">
            <a:off x="0" y="0"/>
            <a:ext cx="12192000" cy="6879771"/>
          </a:xfrm>
          <a:prstGeom prst="rtTriangle">
            <a:avLst/>
          </a:prstGeom>
          <a:solidFill>
            <a:srgbClr val="060606">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3" name="椭圆 32"/>
          <p:cNvSpPr/>
          <p:nvPr/>
        </p:nvSpPr>
        <p:spPr>
          <a:xfrm>
            <a:off x="7037869" y="2493554"/>
            <a:ext cx="229156" cy="229156"/>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4" name="椭圆 33"/>
          <p:cNvSpPr/>
          <p:nvPr/>
        </p:nvSpPr>
        <p:spPr>
          <a:xfrm>
            <a:off x="4607136" y="4022128"/>
            <a:ext cx="713852" cy="713852"/>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5" name="椭圆 34"/>
          <p:cNvSpPr/>
          <p:nvPr/>
        </p:nvSpPr>
        <p:spPr>
          <a:xfrm>
            <a:off x="6831538" y="4827514"/>
            <a:ext cx="311100" cy="305720"/>
          </a:xfrm>
          <a:prstGeom prst="ellipse">
            <a:avLst/>
          </a:prstGeom>
          <a:solidFill>
            <a:srgbClr val="2E75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52" name="组合 51"/>
          <p:cNvGrpSpPr/>
          <p:nvPr/>
        </p:nvGrpSpPr>
        <p:grpSpPr>
          <a:xfrm>
            <a:off x="2587625" y="2093595"/>
            <a:ext cx="7214870" cy="2306955"/>
            <a:chOff x="3086100" y="2635624"/>
            <a:chExt cx="6019800" cy="2306955"/>
          </a:xfrm>
        </p:grpSpPr>
        <p:sp>
          <p:nvSpPr>
            <p:cNvPr id="50" name="文本框 49"/>
            <p:cNvSpPr txBox="1"/>
            <p:nvPr/>
          </p:nvSpPr>
          <p:spPr>
            <a:xfrm>
              <a:off x="3688977" y="2635624"/>
              <a:ext cx="4814047" cy="2306955"/>
            </a:xfrm>
            <a:prstGeom prst="rect">
              <a:avLst/>
            </a:prstGeom>
            <a:noFill/>
          </p:spPr>
          <p:txBody>
            <a:bodyPr wrap="square" rtlCol="0">
              <a:spAutoFit/>
            </a:bodyPr>
            <a:lstStyle/>
            <a:p>
              <a:pPr algn="ctr"/>
              <a:r>
                <a:rPr lang="zh-CN" altLang="zh-HK" sz="7200" b="1" dirty="0">
                  <a:solidFill>
                    <a:schemeClr val="bg1"/>
                  </a:solidFill>
                  <a:latin typeface="黑体" panose="02010609060101010101" charset="-122"/>
                  <a:ea typeface="黑体" panose="02010609060101010101" charset="-122"/>
                  <a:sym typeface="+mn-ea"/>
                </a:rPr>
                <a:t>预测养老床位需求规模</a:t>
              </a:r>
              <a:endParaRPr lang="zh-HK" altLang="en-US" sz="7200" b="1" dirty="0">
                <a:solidFill>
                  <a:schemeClr val="bg1"/>
                </a:solidFill>
                <a:latin typeface="华文细黑" panose="02010600040101010101" pitchFamily="2" charset="-122"/>
                <a:ea typeface="华文细黑" panose="02010600040101010101" pitchFamily="2" charset="-122"/>
              </a:endParaRPr>
            </a:p>
          </p:txBody>
        </p:sp>
        <p:sp>
          <p:nvSpPr>
            <p:cNvPr id="51" name="文本框 50"/>
            <p:cNvSpPr txBox="1"/>
            <p:nvPr/>
          </p:nvSpPr>
          <p:spPr>
            <a:xfrm>
              <a:off x="3086100" y="3810942"/>
              <a:ext cx="6019800" cy="275590"/>
            </a:xfrm>
            <a:prstGeom prst="rect">
              <a:avLst/>
            </a:prstGeom>
            <a:noFill/>
          </p:spPr>
          <p:txBody>
            <a:bodyPr wrap="square" rtlCol="0">
              <a:spAutoFit/>
            </a:bodyPr>
            <a:lstStyle/>
            <a:p>
              <a:pPr algn="ctr"/>
              <a:endParaRPr lang="zh-HK" altLang="en-US" sz="1200" dirty="0">
                <a:solidFill>
                  <a:schemeClr val="bg1"/>
                </a:solidFill>
              </a:endParaRPr>
            </a:p>
          </p:txBody>
        </p:sp>
      </p:grpSp>
    </p:spTree>
  </p:cSld>
  <p:clrMapOvr>
    <a:masterClrMapping/>
  </p:clrMapOvr>
  <p:transition>
    <p:wipe/>
  </p:transition>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7570,&quot;width&quot;:10930}"/>
</p:tagLst>
</file>

<file path=ppt/tags/tag10.xml><?xml version="1.0" encoding="utf-8"?>
<p:tagLst xmlns:p="http://schemas.openxmlformats.org/presentationml/2006/main">
  <p:tag name="KSO_WM_UNIT_TABLE_BEAUTIFY" val="smartTable{7556847e-e7c6-4550-84fa-fc23328e537d}"/>
  <p:tag name="TABLE_ENDDRAG_ORIGIN_RECT" val="419*279"/>
  <p:tag name="TABLE_ENDDRAG_RECT" val="33*117*419*279"/>
  <p:tag name="TABLE_RECT" val="121.45*119.334*717.1*268.8"/>
  <p:tag name="TABLE_EMPHASIZE_COLOR" val="6579300"/>
  <p:tag name="TABLE_ONEKEY_SKIN_IDX" val="0"/>
  <p:tag name="TABLE_SKINIDX" val="-1"/>
  <p:tag name="TABLE_COLORIDX" val="l"/>
</p:tagLst>
</file>

<file path=ppt/tags/tag11.xml><?xml version="1.0" encoding="utf-8"?>
<p:tagLst xmlns:p="http://schemas.openxmlformats.org/presentationml/2006/main">
  <p:tag name="KSO_WM_UNIT_TABLE_BEAUTIFY" val="smartTable{c07eced2-9254-4583-8720-ceb718d21619}"/>
</p:tagLst>
</file>

<file path=ppt/tags/tag12.xml><?xml version="1.0" encoding="utf-8"?>
<p:tagLst xmlns:p="http://schemas.openxmlformats.org/presentationml/2006/main">
  <p:tag name="KSO_WM_UNIT_PLACING_PICTURE_USER_VIEWPORT" val="{&quot;height&quot;:10800,&quot;width&quot;:19200}"/>
</p:tagLst>
</file>

<file path=ppt/tags/tag13.xml><?xml version="1.0" encoding="utf-8"?>
<p:tagLst xmlns:p="http://schemas.openxmlformats.org/presentationml/2006/main">
  <p:tag name="KSO_WPP_MARK_KEY" val="9fd2c27e-708e-49f7-8d90-3d4cf99e864a"/>
  <p:tag name="COMMONDATA" val="eyJoZGlkIjoiNDhjZDFmYWJiOTkyYWFkYmNhMWEzNTA0Y2E3NzcyNmEifQ=="/>
</p:tagLst>
</file>

<file path=ppt/tags/tag2.xml><?xml version="1.0" encoding="utf-8"?>
<p:tagLst xmlns:p="http://schemas.openxmlformats.org/presentationml/2006/main">
  <p:tag name="KSO_WM_UNIT_TABLE_BEAUTIFY" val="smartTable{089264f6-fe5f-4ab1-b22b-edd826ddfb5d}"/>
  <p:tag name="TABLE_ENDDRAG_ORIGIN_RECT" val="433*280"/>
  <p:tag name="TABLE_ENDDRAG_RECT" val="491*195*433*280"/>
</p:tagLst>
</file>

<file path=ppt/tags/tag3.xml><?xml version="1.0" encoding="utf-8"?>
<p:tagLst xmlns:p="http://schemas.openxmlformats.org/presentationml/2006/main">
  <p:tag name="KSO_WM_UNIT_TABLE_BEAUTIFY" val="smartTable{7556847e-e7c6-4550-84fa-fc23328e537d}"/>
  <p:tag name="TABLE_ENDDRAG_ORIGIN_RECT" val="419*279"/>
  <p:tag name="TABLE_ENDDRAG_RECT" val="33*117*419*279"/>
  <p:tag name="TABLE_RECT" val="121.45*119.334*717.1*268.8"/>
  <p:tag name="TABLE_EMPHASIZE_COLOR" val="6579300"/>
  <p:tag name="TABLE_ONEKEY_SKIN_IDX" val="0"/>
  <p:tag name="TABLE_SKINIDX" val="-1"/>
  <p:tag name="TABLE_COLORIDX" val="l"/>
</p:tagLst>
</file>

<file path=ppt/tags/tag4.xml><?xml version="1.0" encoding="utf-8"?>
<p:tagLst xmlns:p="http://schemas.openxmlformats.org/presentationml/2006/main">
  <p:tag name="KSO_WM_UNIT_PLACING_PICTURE_USER_VIEWPORT" val="{&quot;height&quot;:4073,&quot;width&quot;:8306}"/>
</p:tagLst>
</file>

<file path=ppt/tags/tag5.xml><?xml version="1.0" encoding="utf-8"?>
<p:tagLst xmlns:p="http://schemas.openxmlformats.org/presentationml/2006/main">
  <p:tag name="KSO_WM_UNIT_PLACING_PICTURE_USER_VIEWPORT" val="{&quot;height&quot;:7180,&quot;width&quot;:8140}"/>
</p:tagLst>
</file>

<file path=ppt/tags/tag6.xml><?xml version="1.0" encoding="utf-8"?>
<p:tagLst xmlns:p="http://schemas.openxmlformats.org/presentationml/2006/main">
  <p:tag name="KSO_WM_UNIT_PLACING_PICTURE_USER_VIEWPORT" val="{&quot;height&quot;:4261,&quot;width&quot;:8306}"/>
</p:tagLst>
</file>

<file path=ppt/tags/tag7.xml><?xml version="1.0" encoding="utf-8"?>
<p:tagLst xmlns:p="http://schemas.openxmlformats.org/presentationml/2006/main">
  <p:tag name="KSO_WM_UNIT_PLACING_PICTURE_USER_VIEWPORT" val="{&quot;height&quot;:7341,&quot;width&quot;:8629}"/>
</p:tagLst>
</file>

<file path=ppt/tags/tag8.xml><?xml version="1.0" encoding="utf-8"?>
<p:tagLst xmlns:p="http://schemas.openxmlformats.org/presentationml/2006/main">
  <p:tag name="KSO_WM_UNIT_PLACING_PICTURE_USER_VIEWPORT" val="{&quot;height&quot;:7815,&quot;width&quot;:10410}"/>
</p:tagLst>
</file>

<file path=ppt/tags/tag9.xml><?xml version="1.0" encoding="utf-8"?>
<p:tagLst xmlns:p="http://schemas.openxmlformats.org/presentationml/2006/main">
  <p:tag name="KSO_WM_UNIT_PLACING_PICTURE_USER_VIEWPORT" val="{&quot;height&quot;:7341,&quot;width&quot;:9778}"/>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7327</Words>
  <Application>WPS 演示</Application>
  <PresentationFormat>自定义</PresentationFormat>
  <Paragraphs>643</Paragraphs>
  <Slides>44</Slides>
  <Notes>18</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44</vt:i4>
      </vt:variant>
    </vt:vector>
  </HeadingPairs>
  <TitlesOfParts>
    <vt:vector size="61" baseType="lpstr">
      <vt:lpstr>Arial</vt:lpstr>
      <vt:lpstr>宋体</vt:lpstr>
      <vt:lpstr>Wingdings</vt:lpstr>
      <vt:lpstr>黑体</vt:lpstr>
      <vt:lpstr>微软雅黑</vt:lpstr>
      <vt:lpstr>Times New Roman</vt:lpstr>
      <vt:lpstr>华文细黑</vt:lpstr>
      <vt:lpstr>Calibri</vt:lpstr>
      <vt:lpstr>Arial Unicode MS</vt:lpstr>
      <vt:lpstr>Calibri Light</vt:lpstr>
      <vt:lpstr>PMingLiU</vt:lpstr>
      <vt:lpstr>Segoe Print</vt:lpstr>
      <vt:lpstr>Cambria Math</vt:lpstr>
      <vt:lpstr>MS Mincho</vt:lpstr>
      <vt:lpstr>Office 主题</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keywords>PPT之家www.52ppt.com; PPT之家</cp:keywords>
  <dc:description>http://www.52ppt.com</dc:description>
  <cp:lastModifiedBy>CY</cp:lastModifiedBy>
  <cp:revision>20</cp:revision>
  <dcterms:created xsi:type="dcterms:W3CDTF">2015-02-07T06:47:00Z</dcterms:created>
  <dcterms:modified xsi:type="dcterms:W3CDTF">2022-10-14T03:00:06Z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2C6E1E22F7B9495A86273BFF49926AB7</vt:lpwstr>
  </property>
  <property fmtid="{D5CDD505-2E9C-101B-9397-08002B2CF9AE}" pid="3" name="KSOProductBuildVer">
    <vt:lpwstr>2052-11.1.0.12358</vt:lpwstr>
  </property>
</Properties>
</file>